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0000"/>
    <a:srgbClr val="8000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79" d="100"/>
          <a:sy n="79" d="100"/>
        </p:scale>
        <p:origin x="-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5855A1-6C88-4E74-A764-6F6DE18673DA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615B449E-7839-4C3F-AA01-F6F793EA268E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2400" b="1" dirty="0" err="1" smtClean="0">
              <a:solidFill>
                <a:schemeClr val="bg1"/>
              </a:solidFill>
            </a:rPr>
            <a:t>Jaschik</a:t>
          </a:r>
          <a:r>
            <a:rPr lang="hu-HU" sz="2400" b="1" dirty="0" smtClean="0">
              <a:solidFill>
                <a:schemeClr val="bg1"/>
              </a:solidFill>
            </a:rPr>
            <a:t> Álmos díszletterve, 1937</a:t>
          </a:r>
          <a:endParaRPr lang="hu-HU" sz="2400" b="1" dirty="0">
            <a:solidFill>
              <a:schemeClr val="bg1"/>
            </a:solidFill>
          </a:endParaRPr>
        </a:p>
      </dgm:t>
    </dgm:pt>
    <dgm:pt modelId="{32C08D40-CAF0-458A-A718-6C9DCA8F4641}" type="parTrans" cxnId="{8DC5B82C-C7E1-49AB-9620-CA7BBD3E792D}">
      <dgm:prSet/>
      <dgm:spPr/>
      <dgm:t>
        <a:bodyPr/>
        <a:lstStyle/>
        <a:p>
          <a:endParaRPr lang="hu-HU"/>
        </a:p>
      </dgm:t>
    </dgm:pt>
    <dgm:pt modelId="{B073C5BD-2C2A-4398-920E-3182EC7DB9B4}" type="sibTrans" cxnId="{8DC5B82C-C7E1-49AB-9620-CA7BBD3E792D}">
      <dgm:prSet/>
      <dgm:spPr/>
      <dgm:t>
        <a:bodyPr/>
        <a:lstStyle/>
        <a:p>
          <a:endParaRPr lang="hu-HU"/>
        </a:p>
      </dgm:t>
    </dgm:pt>
    <dgm:pt modelId="{167A09A1-FE91-4692-BE6C-783E00C48A83}" type="pres">
      <dgm:prSet presAssocID="{B55855A1-6C88-4E74-A764-6F6DE18673DA}" presName="diagram" presStyleCnt="0">
        <dgm:presLayoutVars>
          <dgm:dir/>
        </dgm:presLayoutVars>
      </dgm:prSet>
      <dgm:spPr/>
    </dgm:pt>
    <dgm:pt modelId="{C40DC14F-418F-4460-86B7-51DB7E75F1E4}" type="pres">
      <dgm:prSet presAssocID="{615B449E-7839-4C3F-AA01-F6F793EA268E}" presName="composite" presStyleCnt="0"/>
      <dgm:spPr/>
    </dgm:pt>
    <dgm:pt modelId="{A617CC29-7F82-4AA6-8D37-484B8DEC4DCA}" type="pres">
      <dgm:prSet presAssocID="{615B449E-7839-4C3F-AA01-F6F793EA268E}" presName="Image" presStyleLbl="bgShp" presStyleIdx="0" presStyleCnt="1" custScaleX="139508" custScaleY="109890" custLinFactNeighborX="-299" custLinFactNeighborY="0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extLst>
        <a:ext uri="{E40237B7-FDA0-4F09-8148-C483321AD2D9}">
          <dgm14:cNvPr xmlns:dgm14="http://schemas.microsoft.com/office/drawing/2010/diagram" id="0" name="" descr="C:\Users\Longeye\Desktop\Színház\Csongor 1 forduló\jaschik csongor.jpg"/>
        </a:ext>
      </dgm:extLst>
    </dgm:pt>
    <dgm:pt modelId="{057DC33B-092D-4FEC-8607-78F0B285C09C}" type="pres">
      <dgm:prSet presAssocID="{615B449E-7839-4C3F-AA01-F6F793EA268E}" presName="Parent" presStyleLbl="node0" presStyleIdx="0" presStyleCnt="1" custScaleX="73998" custScaleY="30388" custLinFactNeighborX="-9625" custLinFactNeighborY="-1645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A31AA06-11D2-4E7A-9097-8624B7F5B815}" type="presOf" srcId="{B55855A1-6C88-4E74-A764-6F6DE18673DA}" destId="{167A09A1-FE91-4692-BE6C-783E00C48A83}" srcOrd="0" destOrd="0" presId="urn:microsoft.com/office/officeart/2008/layout/BendingPictureCaption"/>
    <dgm:cxn modelId="{6B3D7ED0-92A9-4179-BFF1-9A8CA4A3208A}" type="presOf" srcId="{615B449E-7839-4C3F-AA01-F6F793EA268E}" destId="{057DC33B-092D-4FEC-8607-78F0B285C09C}" srcOrd="0" destOrd="0" presId="urn:microsoft.com/office/officeart/2008/layout/BendingPictureCaption"/>
    <dgm:cxn modelId="{8DC5B82C-C7E1-49AB-9620-CA7BBD3E792D}" srcId="{B55855A1-6C88-4E74-A764-6F6DE18673DA}" destId="{615B449E-7839-4C3F-AA01-F6F793EA268E}" srcOrd="0" destOrd="0" parTransId="{32C08D40-CAF0-458A-A718-6C9DCA8F4641}" sibTransId="{B073C5BD-2C2A-4398-920E-3182EC7DB9B4}"/>
    <dgm:cxn modelId="{AED36834-798D-4218-837C-FD2A0088DFAB}" type="presParOf" srcId="{167A09A1-FE91-4692-BE6C-783E00C48A83}" destId="{C40DC14F-418F-4460-86B7-51DB7E75F1E4}" srcOrd="0" destOrd="0" presId="urn:microsoft.com/office/officeart/2008/layout/BendingPictureCaption"/>
    <dgm:cxn modelId="{3699916A-0772-4C26-BE12-8E1654968245}" type="presParOf" srcId="{C40DC14F-418F-4460-86B7-51DB7E75F1E4}" destId="{A617CC29-7F82-4AA6-8D37-484B8DEC4DCA}" srcOrd="0" destOrd="0" presId="urn:microsoft.com/office/officeart/2008/layout/BendingPictureCaption"/>
    <dgm:cxn modelId="{FA88E264-4E50-4A46-9B0C-9192C14B122F}" type="presParOf" srcId="{C40DC14F-418F-4460-86B7-51DB7E75F1E4}" destId="{057DC33B-092D-4FEC-8607-78F0B285C09C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9DA050-2774-4BA9-81EC-A052F11FCABE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616AF39D-E67F-4340-8A58-CAFBA4778034}">
      <dgm:prSet phldrT="[Szöveg]" custT="1"/>
      <dgm:spPr/>
      <dgm:t>
        <a:bodyPr/>
        <a:lstStyle/>
        <a:p>
          <a:pPr algn="ctr"/>
          <a:r>
            <a:rPr lang="hu-HU" sz="2400" b="1" dirty="0" err="1" smtClean="0">
              <a:solidFill>
                <a:schemeClr val="accent2">
                  <a:lumMod val="40000"/>
                  <a:lumOff val="60000"/>
                </a:schemeClr>
              </a:solidFill>
            </a:rPr>
            <a:t>Mirígy</a:t>
          </a:r>
          <a:r>
            <a:rPr lang="hu-HU" sz="2400" b="1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: </a:t>
          </a:r>
        </a:p>
        <a:p>
          <a:pPr algn="ctr"/>
          <a:r>
            <a:rPr lang="hu-HU" sz="2400" b="1" dirty="0" err="1" smtClean="0">
              <a:solidFill>
                <a:schemeClr val="accent2">
                  <a:lumMod val="40000"/>
                  <a:lumOff val="60000"/>
                </a:schemeClr>
              </a:solidFill>
            </a:rPr>
            <a:t>Gobbi</a:t>
          </a:r>
          <a:r>
            <a:rPr lang="hu-HU" sz="2400" b="1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 Hilda</a:t>
          </a:r>
          <a:endParaRPr lang="hu-HU" sz="2400" b="1" dirty="0">
            <a:solidFill>
              <a:schemeClr val="accent2">
                <a:lumMod val="40000"/>
                <a:lumOff val="60000"/>
              </a:schemeClr>
            </a:solidFill>
          </a:endParaRPr>
        </a:p>
      </dgm:t>
    </dgm:pt>
    <dgm:pt modelId="{E815076A-BAF1-429D-A671-9B0E4738159E}" type="parTrans" cxnId="{69045DF0-29FA-44CC-AC93-D700986120CF}">
      <dgm:prSet/>
      <dgm:spPr/>
      <dgm:t>
        <a:bodyPr/>
        <a:lstStyle/>
        <a:p>
          <a:endParaRPr lang="hu-HU"/>
        </a:p>
      </dgm:t>
    </dgm:pt>
    <dgm:pt modelId="{18693F99-AFCD-406A-9AAD-6FA264507CC3}" type="sibTrans" cxnId="{69045DF0-29FA-44CC-AC93-D700986120CF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9E0A640E-1AB9-4D99-8DF2-BF8A9B1DE07B}" type="pres">
      <dgm:prSet presAssocID="{A49DA050-2774-4BA9-81EC-A052F11FCABE}" presName="Name0" presStyleCnt="0">
        <dgm:presLayoutVars>
          <dgm:dir/>
        </dgm:presLayoutVars>
      </dgm:prSet>
      <dgm:spPr/>
    </dgm:pt>
    <dgm:pt modelId="{BC4FD2EB-6ADA-4521-BE9C-17E80E6E1B7A}" type="pres">
      <dgm:prSet presAssocID="{18693F99-AFCD-406A-9AAD-6FA264507CC3}" presName="picture_1" presStyleLbl="bgImgPlace1" presStyleIdx="0" presStyleCnt="1" custLinFactNeighborX="-9011" custLinFactNeighborY="-4684"/>
      <dgm:spPr/>
      <dgm:t>
        <a:bodyPr/>
        <a:lstStyle/>
        <a:p>
          <a:endParaRPr lang="hu-HU"/>
        </a:p>
      </dgm:t>
    </dgm:pt>
    <dgm:pt modelId="{CDE65E53-FBAA-4414-AB3A-15CD42673BB3}" type="pres">
      <dgm:prSet presAssocID="{616AF39D-E67F-4340-8A58-CAFBA4778034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AC5F51F-FC14-4554-932C-A8A97B18E5FB}" type="pres">
      <dgm:prSet presAssocID="{A49DA050-2774-4BA9-81EC-A052F11FCABE}" presName="maxNode" presStyleCnt="0"/>
      <dgm:spPr/>
    </dgm:pt>
    <dgm:pt modelId="{58FC9A47-3594-4BDC-A990-9C8CFEBCBA04}" type="pres">
      <dgm:prSet presAssocID="{A49DA050-2774-4BA9-81EC-A052F11FCABE}" presName="Name33" presStyleCnt="0"/>
      <dgm:spPr/>
    </dgm:pt>
  </dgm:ptLst>
  <dgm:cxnLst>
    <dgm:cxn modelId="{458CE358-1D49-4E67-9B1E-5FB39D746CB2}" type="presOf" srcId="{18693F99-AFCD-406A-9AAD-6FA264507CC3}" destId="{BC4FD2EB-6ADA-4521-BE9C-17E80E6E1B7A}" srcOrd="0" destOrd="0" presId="urn:microsoft.com/office/officeart/2008/layout/AccentedPicture"/>
    <dgm:cxn modelId="{EC5A7243-5A7B-4214-A8D4-AF4FFE71B24F}" type="presOf" srcId="{A49DA050-2774-4BA9-81EC-A052F11FCABE}" destId="{9E0A640E-1AB9-4D99-8DF2-BF8A9B1DE07B}" srcOrd="0" destOrd="0" presId="urn:microsoft.com/office/officeart/2008/layout/AccentedPicture"/>
    <dgm:cxn modelId="{69045DF0-29FA-44CC-AC93-D700986120CF}" srcId="{A49DA050-2774-4BA9-81EC-A052F11FCABE}" destId="{616AF39D-E67F-4340-8A58-CAFBA4778034}" srcOrd="0" destOrd="0" parTransId="{E815076A-BAF1-429D-A671-9B0E4738159E}" sibTransId="{18693F99-AFCD-406A-9AAD-6FA264507CC3}"/>
    <dgm:cxn modelId="{6C1D14C0-0005-45BA-A39A-6C4B3CF0EA91}" type="presOf" srcId="{616AF39D-E67F-4340-8A58-CAFBA4778034}" destId="{CDE65E53-FBAA-4414-AB3A-15CD42673BB3}" srcOrd="0" destOrd="0" presId="urn:microsoft.com/office/officeart/2008/layout/AccentedPicture"/>
    <dgm:cxn modelId="{D5FDADA7-7F1F-490B-94D3-A8F40AF15A80}" type="presParOf" srcId="{9E0A640E-1AB9-4D99-8DF2-BF8A9B1DE07B}" destId="{BC4FD2EB-6ADA-4521-BE9C-17E80E6E1B7A}" srcOrd="0" destOrd="0" presId="urn:microsoft.com/office/officeart/2008/layout/AccentedPicture"/>
    <dgm:cxn modelId="{5B693406-A0DA-4C5D-B2FD-2E878AF32FBE}" type="presParOf" srcId="{9E0A640E-1AB9-4D99-8DF2-BF8A9B1DE07B}" destId="{CDE65E53-FBAA-4414-AB3A-15CD42673BB3}" srcOrd="1" destOrd="0" presId="urn:microsoft.com/office/officeart/2008/layout/AccentedPicture"/>
    <dgm:cxn modelId="{C36BAB48-6442-470D-96B4-B8F16E97BFCB}" type="presParOf" srcId="{9E0A640E-1AB9-4D99-8DF2-BF8A9B1DE07B}" destId="{8AC5F51F-FC14-4554-932C-A8A97B18E5FB}" srcOrd="2" destOrd="0" presId="urn:microsoft.com/office/officeart/2008/layout/AccentedPicture"/>
    <dgm:cxn modelId="{ABF2DE63-71E3-443E-9C2D-1FD57704AEBE}" type="presParOf" srcId="{8AC5F51F-FC14-4554-932C-A8A97B18E5FB}" destId="{58FC9A47-3594-4BDC-A990-9C8CFEBCBA04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8D348E-818D-4226-820F-5AA286DB7B75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2048A4DC-F7EB-41FB-AE1C-311611DA19BA}">
      <dgm:prSet phldrT="[Szöveg]" custT="1"/>
      <dgm:spPr/>
      <dgm:t>
        <a:bodyPr/>
        <a:lstStyle/>
        <a:p>
          <a:pPr algn="ctr"/>
          <a:r>
            <a:rPr lang="hu-HU" sz="2400" b="1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Csongor és Tünde: Szabó Sándor és Szörényi Éva</a:t>
          </a:r>
          <a:endParaRPr lang="hu-HU" sz="2400" b="1" dirty="0">
            <a:solidFill>
              <a:schemeClr val="accent2">
                <a:lumMod val="40000"/>
                <a:lumOff val="60000"/>
              </a:schemeClr>
            </a:solidFill>
          </a:endParaRPr>
        </a:p>
      </dgm:t>
    </dgm:pt>
    <dgm:pt modelId="{5FE78D54-ECF0-454E-96DD-734A2DE9C3AC}" type="parTrans" cxnId="{DE5775FC-4C11-41FA-A248-9ECE4F03A3D7}">
      <dgm:prSet/>
      <dgm:spPr/>
      <dgm:t>
        <a:bodyPr/>
        <a:lstStyle/>
        <a:p>
          <a:endParaRPr lang="hu-HU"/>
        </a:p>
      </dgm:t>
    </dgm:pt>
    <dgm:pt modelId="{15BA6AD8-0840-4FBA-A7EC-11E8245C7590}" type="sibTrans" cxnId="{DE5775FC-4C11-41FA-A248-9ECE4F03A3D7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EAE39915-5514-43B9-B80D-2C3FF6BD7EFC}" type="pres">
      <dgm:prSet presAssocID="{EB8D348E-818D-4226-820F-5AA286DB7B75}" presName="Name0" presStyleCnt="0">
        <dgm:presLayoutVars>
          <dgm:dir/>
        </dgm:presLayoutVars>
      </dgm:prSet>
      <dgm:spPr/>
    </dgm:pt>
    <dgm:pt modelId="{5DE0F05B-3E67-4841-8C76-B9AAA070F447}" type="pres">
      <dgm:prSet presAssocID="{15BA6AD8-0840-4FBA-A7EC-11E8245C7590}" presName="picture_1" presStyleLbl="bgImgPlace1" presStyleIdx="0" presStyleCnt="1" custScaleX="94507" custScaleY="97822" custLinFactNeighborX="-3242" custLinFactNeighborY="24325"/>
      <dgm:spPr/>
      <dgm:t>
        <a:bodyPr/>
        <a:lstStyle/>
        <a:p>
          <a:endParaRPr lang="hu-HU"/>
        </a:p>
      </dgm:t>
    </dgm:pt>
    <dgm:pt modelId="{7D8B4578-C6BA-4557-A969-E7BB4F79E489}" type="pres">
      <dgm:prSet presAssocID="{2048A4DC-F7EB-41FB-AE1C-311611DA19BA}" presName="text_1" presStyleLbl="node1" presStyleIdx="0" presStyleCnt="0" custScaleX="119199" custScaleY="38027" custLinFactNeighborX="449" custLinFactNeighborY="-7994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F8E6B58-6A73-4BEE-BA41-341FC9ECB421}" type="pres">
      <dgm:prSet presAssocID="{EB8D348E-818D-4226-820F-5AA286DB7B75}" presName="maxNode" presStyleCnt="0"/>
      <dgm:spPr/>
    </dgm:pt>
    <dgm:pt modelId="{81EC6EC2-450B-4A4E-BDD1-5A542423208D}" type="pres">
      <dgm:prSet presAssocID="{EB8D348E-818D-4226-820F-5AA286DB7B75}" presName="Name33" presStyleCnt="0"/>
      <dgm:spPr/>
    </dgm:pt>
  </dgm:ptLst>
  <dgm:cxnLst>
    <dgm:cxn modelId="{6A6A0767-AA0B-468D-8F19-381A3B93F619}" type="presOf" srcId="{EB8D348E-818D-4226-820F-5AA286DB7B75}" destId="{EAE39915-5514-43B9-B80D-2C3FF6BD7EFC}" srcOrd="0" destOrd="0" presId="urn:microsoft.com/office/officeart/2008/layout/AccentedPicture"/>
    <dgm:cxn modelId="{4EBC267C-17A1-45F2-9E87-0D1B4279A41E}" type="presOf" srcId="{15BA6AD8-0840-4FBA-A7EC-11E8245C7590}" destId="{5DE0F05B-3E67-4841-8C76-B9AAA070F447}" srcOrd="0" destOrd="0" presId="urn:microsoft.com/office/officeart/2008/layout/AccentedPicture"/>
    <dgm:cxn modelId="{DE5775FC-4C11-41FA-A248-9ECE4F03A3D7}" srcId="{EB8D348E-818D-4226-820F-5AA286DB7B75}" destId="{2048A4DC-F7EB-41FB-AE1C-311611DA19BA}" srcOrd="0" destOrd="0" parTransId="{5FE78D54-ECF0-454E-96DD-734A2DE9C3AC}" sibTransId="{15BA6AD8-0840-4FBA-A7EC-11E8245C7590}"/>
    <dgm:cxn modelId="{4D7F8EF6-5F04-498F-B393-E97A832202C2}" type="presOf" srcId="{2048A4DC-F7EB-41FB-AE1C-311611DA19BA}" destId="{7D8B4578-C6BA-4557-A969-E7BB4F79E489}" srcOrd="0" destOrd="0" presId="urn:microsoft.com/office/officeart/2008/layout/AccentedPicture"/>
    <dgm:cxn modelId="{F43AF65E-DFDF-4F46-BC58-F8830479606D}" type="presParOf" srcId="{EAE39915-5514-43B9-B80D-2C3FF6BD7EFC}" destId="{5DE0F05B-3E67-4841-8C76-B9AAA070F447}" srcOrd="0" destOrd="0" presId="urn:microsoft.com/office/officeart/2008/layout/AccentedPicture"/>
    <dgm:cxn modelId="{69A841E3-8AD9-4967-A1BD-6B8D591EADAF}" type="presParOf" srcId="{EAE39915-5514-43B9-B80D-2C3FF6BD7EFC}" destId="{7D8B4578-C6BA-4557-A969-E7BB4F79E489}" srcOrd="1" destOrd="0" presId="urn:microsoft.com/office/officeart/2008/layout/AccentedPicture"/>
    <dgm:cxn modelId="{4D0DD63F-FE51-4438-86AA-200FA0B0ACAA}" type="presParOf" srcId="{EAE39915-5514-43B9-B80D-2C3FF6BD7EFC}" destId="{BF8E6B58-6A73-4BEE-BA41-341FC9ECB421}" srcOrd="2" destOrd="0" presId="urn:microsoft.com/office/officeart/2008/layout/AccentedPicture"/>
    <dgm:cxn modelId="{33042CCC-067F-462A-9B86-4450CB3BBC29}" type="presParOf" srcId="{BF8E6B58-6A73-4BEE-BA41-341FC9ECB421}" destId="{81EC6EC2-450B-4A4E-BDD1-5A542423208D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CB2D2B-BA18-47CA-87C5-77959ECCCF73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E049123D-5106-4478-AA92-A51CC3B6DA56}">
      <dgm:prSet phldrT="[Szöveg]" custT="1"/>
      <dgm:spPr/>
      <dgm:t>
        <a:bodyPr/>
        <a:lstStyle/>
        <a:p>
          <a:pPr algn="ctr"/>
          <a:r>
            <a:rPr lang="hu-HU" sz="2400" b="1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Ledér: </a:t>
          </a:r>
        </a:p>
        <a:p>
          <a:pPr algn="ctr"/>
          <a:r>
            <a:rPr lang="hu-HU" sz="2400" b="1" dirty="0" err="1" smtClean="0">
              <a:solidFill>
                <a:schemeClr val="accent2">
                  <a:lumMod val="40000"/>
                  <a:lumOff val="60000"/>
                </a:schemeClr>
              </a:solidFill>
            </a:rPr>
            <a:t>Szeleczky</a:t>
          </a:r>
          <a:r>
            <a:rPr lang="hu-HU" sz="2400" b="1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 Zita</a:t>
          </a:r>
          <a:endParaRPr lang="hu-HU" sz="2400" b="1" dirty="0">
            <a:solidFill>
              <a:schemeClr val="accent2">
                <a:lumMod val="40000"/>
                <a:lumOff val="60000"/>
              </a:schemeClr>
            </a:solidFill>
          </a:endParaRPr>
        </a:p>
      </dgm:t>
    </dgm:pt>
    <dgm:pt modelId="{04CEDD32-1D40-4F71-9E51-478319E0874E}" type="parTrans" cxnId="{30834C2B-4968-4B16-8F1B-86382040FDB6}">
      <dgm:prSet/>
      <dgm:spPr/>
      <dgm:t>
        <a:bodyPr/>
        <a:lstStyle/>
        <a:p>
          <a:endParaRPr lang="hu-HU"/>
        </a:p>
      </dgm:t>
    </dgm:pt>
    <dgm:pt modelId="{6ABF1EF1-8841-4D6A-8874-521490279FAB}" type="sibTrans" cxnId="{30834C2B-4968-4B16-8F1B-86382040FDB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</dgm:spPr>
      <dgm:t>
        <a:bodyPr/>
        <a:lstStyle/>
        <a:p>
          <a:endParaRPr lang="hu-HU"/>
        </a:p>
      </dgm:t>
      <dgm:extLst>
        <a:ext uri="{E40237B7-FDA0-4F09-8148-C483321AD2D9}">
          <dgm14:cNvPr xmlns:dgm14="http://schemas.microsoft.com/office/drawing/2010/diagram" id="0" name="" descr="http://m.cdn.blog.hu/ne/nemzetikonyvtar/image/szeleczky_zita_csongor_es_tunde_leder_az_eloadas_egy_maszkjaval.jpg"/>
        </a:ext>
      </dgm:extLst>
    </dgm:pt>
    <dgm:pt modelId="{AA69A62C-5748-4E31-8206-C413C09C7CBE}" type="pres">
      <dgm:prSet presAssocID="{2CCB2D2B-BA18-47CA-87C5-77959ECCCF73}" presName="Name0" presStyleCnt="0">
        <dgm:presLayoutVars>
          <dgm:dir/>
        </dgm:presLayoutVars>
      </dgm:prSet>
      <dgm:spPr/>
    </dgm:pt>
    <dgm:pt modelId="{C58ADB2C-521D-49C4-A93B-1E73444C8719}" type="pres">
      <dgm:prSet presAssocID="{6ABF1EF1-8841-4D6A-8874-521490279FAB}" presName="picture_1" presStyleLbl="bgImgPlace1" presStyleIdx="0" presStyleCnt="1" custScaleX="126162"/>
      <dgm:spPr/>
      <dgm:t>
        <a:bodyPr/>
        <a:lstStyle/>
        <a:p>
          <a:endParaRPr lang="hu-HU"/>
        </a:p>
      </dgm:t>
    </dgm:pt>
    <dgm:pt modelId="{67986BE8-C2A0-489E-802B-23A114FB1AAD}" type="pres">
      <dgm:prSet presAssocID="{E049123D-5106-4478-AA92-A51CC3B6DA56}" presName="text_1" presStyleLbl="node1" presStyleIdx="0" presStyleCnt="0" custScaleX="145129" custScaleY="42661" custLinFactNeighborX="18405" custLinFactNeighborY="1714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B9BF8B3-D502-4D90-B366-9922BC506539}" type="pres">
      <dgm:prSet presAssocID="{2CCB2D2B-BA18-47CA-87C5-77959ECCCF73}" presName="maxNode" presStyleCnt="0"/>
      <dgm:spPr/>
    </dgm:pt>
    <dgm:pt modelId="{5E86335E-3D68-4333-A942-B5502078E372}" type="pres">
      <dgm:prSet presAssocID="{2CCB2D2B-BA18-47CA-87C5-77959ECCCF73}" presName="Name33" presStyleCnt="0"/>
      <dgm:spPr/>
    </dgm:pt>
  </dgm:ptLst>
  <dgm:cxnLst>
    <dgm:cxn modelId="{58800C86-0B53-4D87-A661-029E6B108555}" type="presOf" srcId="{2CCB2D2B-BA18-47CA-87C5-77959ECCCF73}" destId="{AA69A62C-5748-4E31-8206-C413C09C7CBE}" srcOrd="0" destOrd="0" presId="urn:microsoft.com/office/officeart/2008/layout/AccentedPicture"/>
    <dgm:cxn modelId="{2CA87916-3851-4F7A-834C-2268B032B75C}" type="presOf" srcId="{6ABF1EF1-8841-4D6A-8874-521490279FAB}" destId="{C58ADB2C-521D-49C4-A93B-1E73444C8719}" srcOrd="0" destOrd="0" presId="urn:microsoft.com/office/officeart/2008/layout/AccentedPicture"/>
    <dgm:cxn modelId="{30834C2B-4968-4B16-8F1B-86382040FDB6}" srcId="{2CCB2D2B-BA18-47CA-87C5-77959ECCCF73}" destId="{E049123D-5106-4478-AA92-A51CC3B6DA56}" srcOrd="0" destOrd="0" parTransId="{04CEDD32-1D40-4F71-9E51-478319E0874E}" sibTransId="{6ABF1EF1-8841-4D6A-8874-521490279FAB}"/>
    <dgm:cxn modelId="{D42111EA-EFE9-4AB5-A129-16D92205668F}" type="presOf" srcId="{E049123D-5106-4478-AA92-A51CC3B6DA56}" destId="{67986BE8-C2A0-489E-802B-23A114FB1AAD}" srcOrd="0" destOrd="0" presId="urn:microsoft.com/office/officeart/2008/layout/AccentedPicture"/>
    <dgm:cxn modelId="{B16F396F-10DD-4C75-B878-73406CACE418}" type="presParOf" srcId="{AA69A62C-5748-4E31-8206-C413C09C7CBE}" destId="{C58ADB2C-521D-49C4-A93B-1E73444C8719}" srcOrd="0" destOrd="0" presId="urn:microsoft.com/office/officeart/2008/layout/AccentedPicture"/>
    <dgm:cxn modelId="{5E97F6E0-2AA3-4134-B697-AE31E5066893}" type="presParOf" srcId="{AA69A62C-5748-4E31-8206-C413C09C7CBE}" destId="{67986BE8-C2A0-489E-802B-23A114FB1AAD}" srcOrd="1" destOrd="0" presId="urn:microsoft.com/office/officeart/2008/layout/AccentedPicture"/>
    <dgm:cxn modelId="{0B930CA5-E68D-49E5-90ED-3134632B02DD}" type="presParOf" srcId="{AA69A62C-5748-4E31-8206-C413C09C7CBE}" destId="{0B9BF8B3-D502-4D90-B366-9922BC506539}" srcOrd="2" destOrd="0" presId="urn:microsoft.com/office/officeart/2008/layout/AccentedPicture"/>
    <dgm:cxn modelId="{B337869E-DD5D-4680-B056-C14A68207D6E}" type="presParOf" srcId="{0B9BF8B3-D502-4D90-B366-9922BC506539}" destId="{5E86335E-3D68-4333-A942-B5502078E372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79C25A-D7D2-4FBE-8398-C43F94533E72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C2E12C64-DCED-4287-AB3D-FE0A08A655E6}">
      <dgm:prSet phldrT="[Szöveg]" custT="1"/>
      <dgm:spPr/>
      <dgm:t>
        <a:bodyPr/>
        <a:lstStyle/>
        <a:p>
          <a:pPr algn="ctr"/>
          <a:r>
            <a:rPr lang="hu-HU" sz="2400" b="1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Ilma és Balga: Somogyi Erzsi és Juhász József</a:t>
          </a:r>
          <a:endParaRPr lang="hu-HU" sz="2400" b="1" dirty="0">
            <a:solidFill>
              <a:schemeClr val="accent2">
                <a:lumMod val="40000"/>
                <a:lumOff val="60000"/>
              </a:schemeClr>
            </a:solidFill>
          </a:endParaRPr>
        </a:p>
      </dgm:t>
    </dgm:pt>
    <dgm:pt modelId="{05A57D00-68DC-4872-B3D4-4945A7E292B0}" type="parTrans" cxnId="{FC7CBB4A-1303-418A-8FBF-58742162D2DF}">
      <dgm:prSet/>
      <dgm:spPr/>
      <dgm:t>
        <a:bodyPr/>
        <a:lstStyle/>
        <a:p>
          <a:endParaRPr lang="hu-HU"/>
        </a:p>
      </dgm:t>
    </dgm:pt>
    <dgm:pt modelId="{BBBD4FE1-5335-4C7F-B31F-6664A4F841CA}" type="sibTrans" cxnId="{FC7CBB4A-1303-418A-8FBF-58742162D2DF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hu-HU"/>
        </a:p>
      </dgm:t>
      <dgm:extLst>
        <a:ext uri="{E40237B7-FDA0-4F09-8148-C483321AD2D9}">
          <dgm14:cNvPr xmlns:dgm14="http://schemas.microsoft.com/office/drawing/2010/diagram" id="0" name="" descr="http://diafilm.osaarchivum.org/public/filmstrips/001632/vmut22.jpg"/>
        </a:ext>
      </dgm:extLst>
    </dgm:pt>
    <dgm:pt modelId="{BFDFA2AF-4EFE-4EB9-94C1-7CD2ECC32F6E}" type="pres">
      <dgm:prSet presAssocID="{2679C25A-D7D2-4FBE-8398-C43F94533E72}" presName="Name0" presStyleCnt="0">
        <dgm:presLayoutVars>
          <dgm:dir/>
        </dgm:presLayoutVars>
      </dgm:prSet>
      <dgm:spPr/>
    </dgm:pt>
    <dgm:pt modelId="{7132B5B3-47AD-4E8C-8C26-2BA00BCB8D1E}" type="pres">
      <dgm:prSet presAssocID="{BBBD4FE1-5335-4C7F-B31F-6664A4F841CA}" presName="picture_1" presStyleLbl="bgImgPlace1" presStyleIdx="0" presStyleCnt="1" custScaleX="100000" custScaleY="105526" custLinFactNeighborX="11005" custLinFactNeighborY="-9215"/>
      <dgm:spPr/>
      <dgm:t>
        <a:bodyPr/>
        <a:lstStyle/>
        <a:p>
          <a:endParaRPr lang="hu-HU"/>
        </a:p>
      </dgm:t>
    </dgm:pt>
    <dgm:pt modelId="{C554F708-1D5F-4B04-A82E-2568264B99E3}" type="pres">
      <dgm:prSet presAssocID="{C2E12C64-DCED-4287-AB3D-FE0A08A655E6}" presName="text_1" presStyleLbl="node1" presStyleIdx="0" presStyleCnt="0" custScaleX="126828" custScaleY="39651" custLinFactNeighborX="15343" custLinFactNeighborY="2811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CC5D53A-822E-4654-8C44-CD287A20721F}" type="pres">
      <dgm:prSet presAssocID="{2679C25A-D7D2-4FBE-8398-C43F94533E72}" presName="maxNode" presStyleCnt="0"/>
      <dgm:spPr/>
    </dgm:pt>
    <dgm:pt modelId="{B5754BCF-5551-4D47-885A-3358E0984F6A}" type="pres">
      <dgm:prSet presAssocID="{2679C25A-D7D2-4FBE-8398-C43F94533E72}" presName="Name33" presStyleCnt="0"/>
      <dgm:spPr/>
    </dgm:pt>
  </dgm:ptLst>
  <dgm:cxnLst>
    <dgm:cxn modelId="{6DEE6B41-B8BB-4DBB-A427-19C85454078F}" type="presOf" srcId="{BBBD4FE1-5335-4C7F-B31F-6664A4F841CA}" destId="{7132B5B3-47AD-4E8C-8C26-2BA00BCB8D1E}" srcOrd="0" destOrd="0" presId="urn:microsoft.com/office/officeart/2008/layout/AccentedPicture"/>
    <dgm:cxn modelId="{E5FCAC00-BE9D-41AD-82C2-DC3A092F4D4C}" type="presOf" srcId="{C2E12C64-DCED-4287-AB3D-FE0A08A655E6}" destId="{C554F708-1D5F-4B04-A82E-2568264B99E3}" srcOrd="0" destOrd="0" presId="urn:microsoft.com/office/officeart/2008/layout/AccentedPicture"/>
    <dgm:cxn modelId="{89C99806-74DA-471C-B96A-FB7545017A96}" type="presOf" srcId="{2679C25A-D7D2-4FBE-8398-C43F94533E72}" destId="{BFDFA2AF-4EFE-4EB9-94C1-7CD2ECC32F6E}" srcOrd="0" destOrd="0" presId="urn:microsoft.com/office/officeart/2008/layout/AccentedPicture"/>
    <dgm:cxn modelId="{FC7CBB4A-1303-418A-8FBF-58742162D2DF}" srcId="{2679C25A-D7D2-4FBE-8398-C43F94533E72}" destId="{C2E12C64-DCED-4287-AB3D-FE0A08A655E6}" srcOrd="0" destOrd="0" parTransId="{05A57D00-68DC-4872-B3D4-4945A7E292B0}" sibTransId="{BBBD4FE1-5335-4C7F-B31F-6664A4F841CA}"/>
    <dgm:cxn modelId="{202C17ED-C0B4-43A2-9C5C-AC5EC1DD6C25}" type="presParOf" srcId="{BFDFA2AF-4EFE-4EB9-94C1-7CD2ECC32F6E}" destId="{7132B5B3-47AD-4E8C-8C26-2BA00BCB8D1E}" srcOrd="0" destOrd="0" presId="urn:microsoft.com/office/officeart/2008/layout/AccentedPicture"/>
    <dgm:cxn modelId="{E8F3A919-2F6C-4D06-A9B1-0B176BB014DB}" type="presParOf" srcId="{BFDFA2AF-4EFE-4EB9-94C1-7CD2ECC32F6E}" destId="{C554F708-1D5F-4B04-A82E-2568264B99E3}" srcOrd="1" destOrd="0" presId="urn:microsoft.com/office/officeart/2008/layout/AccentedPicture"/>
    <dgm:cxn modelId="{EA049F45-63A0-4529-A99F-707DA6745FA7}" type="presParOf" srcId="{BFDFA2AF-4EFE-4EB9-94C1-7CD2ECC32F6E}" destId="{3CC5D53A-822E-4654-8C44-CD287A20721F}" srcOrd="2" destOrd="0" presId="urn:microsoft.com/office/officeart/2008/layout/AccentedPicture"/>
    <dgm:cxn modelId="{99F7A72A-502F-4677-A94F-0F72A275C164}" type="presParOf" srcId="{3CC5D53A-822E-4654-8C44-CD287A20721F}" destId="{B5754BCF-5551-4D47-885A-3358E0984F6A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50CFF0-9AE5-41C8-AA8F-2FB73F62FE91}" type="doc">
      <dgm:prSet loTypeId="urn:microsoft.com/office/officeart/2008/layout/AccentedPicture" loCatId="picture" qsTypeId="urn:microsoft.com/office/officeart/2009/2/quickstyle/3d8" qsCatId="3D" csTypeId="urn:microsoft.com/office/officeart/2005/8/colors/accent1_2" csCatId="accent1" phldr="1"/>
      <dgm:spPr/>
    </dgm:pt>
    <dgm:pt modelId="{6798E5F1-1618-4661-AFD7-28FBD34FA589}">
      <dgm:prSet phldrT="[Szöveg]" custT="1"/>
      <dgm:spPr/>
      <dgm:t>
        <a:bodyPr/>
        <a:lstStyle/>
        <a:p>
          <a:pPr algn="l"/>
          <a:r>
            <a:rPr lang="hu-HU" sz="2800" b="1" dirty="0" err="1" smtClean="0">
              <a:solidFill>
                <a:schemeClr val="accent2">
                  <a:lumMod val="40000"/>
                  <a:lumOff val="60000"/>
                </a:schemeClr>
              </a:solidFill>
            </a:rPr>
            <a:t>Ördögfiak</a:t>
          </a:r>
          <a:r>
            <a:rPr lang="hu-HU" sz="2800" b="1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: Ungvári László, Várkonyi Zoltán, Major Tamás</a:t>
          </a:r>
          <a:endParaRPr lang="hu-HU" sz="2800" b="1" dirty="0">
            <a:solidFill>
              <a:schemeClr val="accent2">
                <a:lumMod val="40000"/>
                <a:lumOff val="60000"/>
              </a:schemeClr>
            </a:solidFill>
          </a:endParaRPr>
        </a:p>
      </dgm:t>
    </dgm:pt>
    <dgm:pt modelId="{944B1E06-852A-4860-86A3-EB4794E6868C}" type="parTrans" cxnId="{69D5E937-1BEB-4C1F-B700-69D0CE1A8E2F}">
      <dgm:prSet/>
      <dgm:spPr/>
      <dgm:t>
        <a:bodyPr/>
        <a:lstStyle/>
        <a:p>
          <a:endParaRPr lang="hu-HU"/>
        </a:p>
      </dgm:t>
    </dgm:pt>
    <dgm:pt modelId="{DE701AE5-3C96-4F0E-813F-6213C5D25528}" type="sibTrans" cxnId="{69D5E937-1BEB-4C1F-B700-69D0CE1A8E2F}">
      <dgm:prSet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  <dgm:t>
        <a:bodyPr/>
        <a:lstStyle/>
        <a:p>
          <a:endParaRPr lang="hu-HU"/>
        </a:p>
      </dgm:t>
      <dgm:extLst>
        <a:ext uri="{E40237B7-FDA0-4F09-8148-C483321AD2D9}">
          <dgm14:cNvPr xmlns:dgm14="http://schemas.microsoft.com/office/drawing/2010/diagram" id="0" name="" descr="http://www.szinhaziadattar.hu/web/motor/altalanos/kep.php?ab=oszmi&amp;pa=0107&amp;m=Picture&amp;t=Ari01_Pict_07&amp;k=Arisorszam&amp;ot=kep%7Cjpg&amp;bf=..%2F_objektum%2F%7Chttp%3A%2F%2Fwww.szinhaziadattar.hu%3A8181%2F_objektum%2F&amp;kid=23725&amp;nk=1&amp;tmpl=oszmi_tabla3&amp;op=html"/>
        </a:ext>
      </dgm:extLst>
    </dgm:pt>
    <dgm:pt modelId="{50427FD1-4408-40AD-8319-959D3E4357AB}" type="pres">
      <dgm:prSet presAssocID="{6A50CFF0-9AE5-41C8-AA8F-2FB73F62FE91}" presName="Name0" presStyleCnt="0">
        <dgm:presLayoutVars>
          <dgm:dir/>
        </dgm:presLayoutVars>
      </dgm:prSet>
      <dgm:spPr/>
    </dgm:pt>
    <dgm:pt modelId="{BF9FB59A-D9E1-4E4C-89AD-A2FAEC278616}" type="pres">
      <dgm:prSet presAssocID="{DE701AE5-3C96-4F0E-813F-6213C5D25528}" presName="picture_1" presStyleLbl="bgImgPlace1" presStyleIdx="0" presStyleCnt="1" custScaleX="117449" custLinFactNeighborX="-9011" custLinFactNeighborY="1639"/>
      <dgm:spPr/>
      <dgm:t>
        <a:bodyPr/>
        <a:lstStyle/>
        <a:p>
          <a:endParaRPr lang="hu-HU"/>
        </a:p>
      </dgm:t>
    </dgm:pt>
    <dgm:pt modelId="{0B9085D0-8F4B-4F42-A5C6-A87F45A5C4A4}" type="pres">
      <dgm:prSet presAssocID="{6798E5F1-1618-4661-AFD7-28FBD34FA589}" presName="text_1" presStyleLbl="node1" presStyleIdx="0" presStyleCnt="0" custScaleX="140589" custScaleY="63591" custLinFactNeighborX="97710" custLinFactNeighborY="1512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3152F61-93A3-4253-8440-2987CB8086C4}" type="pres">
      <dgm:prSet presAssocID="{6A50CFF0-9AE5-41C8-AA8F-2FB73F62FE91}" presName="maxNode" presStyleCnt="0"/>
      <dgm:spPr/>
    </dgm:pt>
    <dgm:pt modelId="{6DAA69F3-FDB5-4920-9C37-06A92F7A68E9}" type="pres">
      <dgm:prSet presAssocID="{6A50CFF0-9AE5-41C8-AA8F-2FB73F62FE91}" presName="Name33" presStyleCnt="0"/>
      <dgm:spPr/>
    </dgm:pt>
  </dgm:ptLst>
  <dgm:cxnLst>
    <dgm:cxn modelId="{7D4E9048-05CC-4892-9E80-7F30A8057950}" type="presOf" srcId="{6798E5F1-1618-4661-AFD7-28FBD34FA589}" destId="{0B9085D0-8F4B-4F42-A5C6-A87F45A5C4A4}" srcOrd="0" destOrd="0" presId="urn:microsoft.com/office/officeart/2008/layout/AccentedPicture"/>
    <dgm:cxn modelId="{870CE849-C211-4046-A13C-0003B310AA26}" type="presOf" srcId="{6A50CFF0-9AE5-41C8-AA8F-2FB73F62FE91}" destId="{50427FD1-4408-40AD-8319-959D3E4357AB}" srcOrd="0" destOrd="0" presId="urn:microsoft.com/office/officeart/2008/layout/AccentedPicture"/>
    <dgm:cxn modelId="{69D5E937-1BEB-4C1F-B700-69D0CE1A8E2F}" srcId="{6A50CFF0-9AE5-41C8-AA8F-2FB73F62FE91}" destId="{6798E5F1-1618-4661-AFD7-28FBD34FA589}" srcOrd="0" destOrd="0" parTransId="{944B1E06-852A-4860-86A3-EB4794E6868C}" sibTransId="{DE701AE5-3C96-4F0E-813F-6213C5D25528}"/>
    <dgm:cxn modelId="{8944885C-22DD-4A23-A3AA-0404898E481A}" type="presOf" srcId="{DE701AE5-3C96-4F0E-813F-6213C5D25528}" destId="{BF9FB59A-D9E1-4E4C-89AD-A2FAEC278616}" srcOrd="0" destOrd="0" presId="urn:microsoft.com/office/officeart/2008/layout/AccentedPicture"/>
    <dgm:cxn modelId="{AABBEBFE-55D4-4B7B-8A2C-A02ACC5D20C7}" type="presParOf" srcId="{50427FD1-4408-40AD-8319-959D3E4357AB}" destId="{BF9FB59A-D9E1-4E4C-89AD-A2FAEC278616}" srcOrd="0" destOrd="0" presId="urn:microsoft.com/office/officeart/2008/layout/AccentedPicture"/>
    <dgm:cxn modelId="{691ED643-7607-471F-8545-701B8E761579}" type="presParOf" srcId="{50427FD1-4408-40AD-8319-959D3E4357AB}" destId="{0B9085D0-8F4B-4F42-A5C6-A87F45A5C4A4}" srcOrd="1" destOrd="0" presId="urn:microsoft.com/office/officeart/2008/layout/AccentedPicture"/>
    <dgm:cxn modelId="{358F918C-63CC-4AFC-82F1-D6E319A3A429}" type="presParOf" srcId="{50427FD1-4408-40AD-8319-959D3E4357AB}" destId="{D3152F61-93A3-4253-8440-2987CB8086C4}" srcOrd="2" destOrd="0" presId="urn:microsoft.com/office/officeart/2008/layout/AccentedPicture"/>
    <dgm:cxn modelId="{6A7740E1-0ECB-491D-85A5-7288835E4C15}" type="presParOf" srcId="{D3152F61-93A3-4253-8440-2987CB8086C4}" destId="{6DAA69F3-FDB5-4920-9C37-06A92F7A68E9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7CC29-7F82-4AA6-8D37-484B8DEC4DCA}">
      <dsp:nvSpPr>
        <dsp:cNvPr id="0" name=""/>
        <dsp:cNvSpPr/>
      </dsp:nvSpPr>
      <dsp:spPr>
        <a:xfrm>
          <a:off x="81807" y="3"/>
          <a:ext cx="11781368" cy="6857993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7DC33B-092D-4FEC-8607-78F0B285C09C}">
      <dsp:nvSpPr>
        <dsp:cNvPr id="0" name=""/>
        <dsp:cNvSpPr/>
      </dsp:nvSpPr>
      <dsp:spPr>
        <a:xfrm>
          <a:off x="3727899" y="5738827"/>
          <a:ext cx="5384852" cy="53142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hu-HU" sz="2400" b="1" kern="1200" dirty="0" err="1" smtClean="0">
              <a:solidFill>
                <a:schemeClr val="bg1"/>
              </a:solidFill>
            </a:rPr>
            <a:t>Jaschik</a:t>
          </a:r>
          <a:r>
            <a:rPr lang="hu-HU" sz="2400" b="1" kern="1200" dirty="0" smtClean="0">
              <a:solidFill>
                <a:schemeClr val="bg1"/>
              </a:solidFill>
            </a:rPr>
            <a:t> Álmos díszletterve, 1937</a:t>
          </a:r>
          <a:endParaRPr lang="hu-HU" sz="2400" b="1" kern="1200" dirty="0">
            <a:solidFill>
              <a:schemeClr val="bg1"/>
            </a:solidFill>
          </a:endParaRPr>
        </a:p>
      </dsp:txBody>
      <dsp:txXfrm>
        <a:off x="3727899" y="5738827"/>
        <a:ext cx="5384852" cy="5314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FD2EB-6ADA-4521-BE9C-17E80E6E1B7A}">
      <dsp:nvSpPr>
        <dsp:cNvPr id="0" name=""/>
        <dsp:cNvSpPr/>
      </dsp:nvSpPr>
      <dsp:spPr>
        <a:xfrm>
          <a:off x="0" y="0"/>
          <a:ext cx="2445572" cy="3119352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E65E53-FBAA-4414-AB3A-15CD42673BB3}">
      <dsp:nvSpPr>
        <dsp:cNvPr id="0" name=""/>
        <dsp:cNvSpPr/>
      </dsp:nvSpPr>
      <dsp:spPr>
        <a:xfrm>
          <a:off x="97822" y="1251301"/>
          <a:ext cx="1883090" cy="187161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err="1" smtClean="0">
              <a:solidFill>
                <a:schemeClr val="accent2">
                  <a:lumMod val="40000"/>
                  <a:lumOff val="60000"/>
                </a:schemeClr>
              </a:solidFill>
            </a:rPr>
            <a:t>Mirígy</a:t>
          </a:r>
          <a:r>
            <a:rPr lang="hu-HU" sz="2400" b="1" kern="1200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: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err="1" smtClean="0">
              <a:solidFill>
                <a:schemeClr val="accent2">
                  <a:lumMod val="40000"/>
                  <a:lumOff val="60000"/>
                </a:schemeClr>
              </a:solidFill>
            </a:rPr>
            <a:t>Gobbi</a:t>
          </a:r>
          <a:r>
            <a:rPr lang="hu-HU" sz="2400" b="1" kern="1200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 Hilda</a:t>
          </a:r>
          <a:endParaRPr lang="hu-HU" sz="2400" b="1" kern="1200" dirty="0">
            <a:solidFill>
              <a:schemeClr val="accent2">
                <a:lumMod val="40000"/>
                <a:lumOff val="60000"/>
              </a:schemeClr>
            </a:solidFill>
          </a:endParaRPr>
        </a:p>
      </dsp:txBody>
      <dsp:txXfrm>
        <a:off x="97822" y="1251301"/>
        <a:ext cx="1883090" cy="18716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0F05B-3E67-4841-8C76-B9AAA070F447}">
      <dsp:nvSpPr>
        <dsp:cNvPr id="0" name=""/>
        <dsp:cNvSpPr/>
      </dsp:nvSpPr>
      <dsp:spPr>
        <a:xfrm>
          <a:off x="36104" y="85032"/>
          <a:ext cx="2842672" cy="3753040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B4578-C6BA-4557-A969-E7BB4F79E489}">
      <dsp:nvSpPr>
        <dsp:cNvPr id="0" name=""/>
        <dsp:cNvSpPr/>
      </dsp:nvSpPr>
      <dsp:spPr>
        <a:xfrm>
          <a:off x="42002" y="513719"/>
          <a:ext cx="2760744" cy="8753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Csongor és Tünde: Szabó Sándor és Szörényi Éva</a:t>
          </a:r>
          <a:endParaRPr lang="hu-HU" sz="2400" b="1" kern="1200" dirty="0">
            <a:solidFill>
              <a:schemeClr val="accent2">
                <a:lumMod val="40000"/>
                <a:lumOff val="60000"/>
              </a:schemeClr>
            </a:solidFill>
          </a:endParaRPr>
        </a:p>
      </dsp:txBody>
      <dsp:txXfrm>
        <a:off x="42002" y="513719"/>
        <a:ext cx="2760744" cy="8753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ADB2C-521D-49C4-A93B-1E73444C8719}">
      <dsp:nvSpPr>
        <dsp:cNvPr id="0" name=""/>
        <dsp:cNvSpPr/>
      </dsp:nvSpPr>
      <dsp:spPr>
        <a:xfrm>
          <a:off x="122268" y="0"/>
          <a:ext cx="2998940" cy="3031958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986BE8-C2A0-489E-802B-23A114FB1AAD}">
      <dsp:nvSpPr>
        <dsp:cNvPr id="0" name=""/>
        <dsp:cNvSpPr/>
      </dsp:nvSpPr>
      <dsp:spPr>
        <a:xfrm>
          <a:off x="452160" y="2046265"/>
          <a:ext cx="2656343" cy="7760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Ledér: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err="1" smtClean="0">
              <a:solidFill>
                <a:schemeClr val="accent2">
                  <a:lumMod val="40000"/>
                  <a:lumOff val="60000"/>
                </a:schemeClr>
              </a:solidFill>
            </a:rPr>
            <a:t>Szeleczky</a:t>
          </a:r>
          <a:r>
            <a:rPr lang="hu-HU" sz="2400" b="1" kern="1200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 Zita</a:t>
          </a:r>
          <a:endParaRPr lang="hu-HU" sz="2400" b="1" kern="1200" dirty="0">
            <a:solidFill>
              <a:schemeClr val="accent2">
                <a:lumMod val="40000"/>
                <a:lumOff val="60000"/>
              </a:schemeClr>
            </a:solidFill>
          </a:endParaRPr>
        </a:p>
      </dsp:txBody>
      <dsp:txXfrm>
        <a:off x="452160" y="2046265"/>
        <a:ext cx="2656343" cy="7760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2B5B3-47AD-4E8C-8C26-2BA00BCB8D1E}">
      <dsp:nvSpPr>
        <dsp:cNvPr id="0" name=""/>
        <dsp:cNvSpPr/>
      </dsp:nvSpPr>
      <dsp:spPr>
        <a:xfrm>
          <a:off x="84521" y="0"/>
          <a:ext cx="2671011" cy="3595167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4F708-1D5F-4B04-A82E-2568264B99E3}">
      <dsp:nvSpPr>
        <dsp:cNvPr id="0" name=""/>
        <dsp:cNvSpPr/>
      </dsp:nvSpPr>
      <dsp:spPr>
        <a:xfrm>
          <a:off x="62566" y="2709769"/>
          <a:ext cx="2608444" cy="81052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Ilma és Balga: Somogyi Erzsi és Juhász József</a:t>
          </a:r>
          <a:endParaRPr lang="hu-HU" sz="2400" b="1" kern="1200" dirty="0">
            <a:solidFill>
              <a:schemeClr val="accent2">
                <a:lumMod val="40000"/>
                <a:lumOff val="60000"/>
              </a:schemeClr>
            </a:solidFill>
          </a:endParaRPr>
        </a:p>
      </dsp:txBody>
      <dsp:txXfrm>
        <a:off x="62566" y="2709769"/>
        <a:ext cx="2608444" cy="8105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FB59A-D9E1-4E4C-89AD-A2FAEC278616}">
      <dsp:nvSpPr>
        <dsp:cNvPr id="0" name=""/>
        <dsp:cNvSpPr/>
      </dsp:nvSpPr>
      <dsp:spPr>
        <a:xfrm>
          <a:off x="0" y="0"/>
          <a:ext cx="3689199" cy="4006515"/>
        </a:xfrm>
        <a:prstGeom prst="round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>
          <a:noFill/>
        </a:ln>
        <a:effectLst/>
        <a:sp3d z="-30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9085D0-8F4B-4F42-A5C6-A87F45A5C4A4}">
      <dsp:nvSpPr>
        <dsp:cNvPr id="0" name=""/>
        <dsp:cNvSpPr/>
      </dsp:nvSpPr>
      <dsp:spPr>
        <a:xfrm>
          <a:off x="485838" y="2403913"/>
          <a:ext cx="3400360" cy="152866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b="1" kern="1200" dirty="0" err="1" smtClean="0">
              <a:solidFill>
                <a:schemeClr val="accent2">
                  <a:lumMod val="40000"/>
                  <a:lumOff val="60000"/>
                </a:schemeClr>
              </a:solidFill>
            </a:rPr>
            <a:t>Ördögfiak</a:t>
          </a:r>
          <a:r>
            <a:rPr lang="hu-HU" sz="2800" b="1" kern="1200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: Ungvári László, Várkonyi Zoltán, Major Tamás</a:t>
          </a:r>
          <a:endParaRPr lang="hu-HU" sz="2800" b="1" kern="1200" dirty="0">
            <a:solidFill>
              <a:schemeClr val="accent2">
                <a:lumMod val="40000"/>
                <a:lumOff val="60000"/>
              </a:schemeClr>
            </a:solidFill>
          </a:endParaRPr>
        </a:p>
      </dsp:txBody>
      <dsp:txXfrm>
        <a:off x="485838" y="2403913"/>
        <a:ext cx="3400360" cy="1528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B482-35D7-4691-AC1B-6FACAA116F2E}" type="datetimeFigureOut">
              <a:rPr lang="hu-HU" smtClean="0"/>
              <a:t>2016.03.19.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3825-B122-408C-B000-D1C96DF7DE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4958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B482-35D7-4691-AC1B-6FACAA116F2E}" type="datetimeFigureOut">
              <a:rPr lang="hu-HU" smtClean="0"/>
              <a:t>2016.03.19.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3825-B122-408C-B000-D1C96DF7DE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990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B482-35D7-4691-AC1B-6FACAA116F2E}" type="datetimeFigureOut">
              <a:rPr lang="hu-HU" smtClean="0"/>
              <a:t>2016.03.19.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3825-B122-408C-B000-D1C96DF7DE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007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B482-35D7-4691-AC1B-6FACAA116F2E}" type="datetimeFigureOut">
              <a:rPr lang="hu-HU" smtClean="0"/>
              <a:t>2016.03.19.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3825-B122-408C-B000-D1C96DF7DE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234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B482-35D7-4691-AC1B-6FACAA116F2E}" type="datetimeFigureOut">
              <a:rPr lang="hu-HU" smtClean="0"/>
              <a:t>2016.03.19.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3825-B122-408C-B000-D1C96DF7DE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027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B482-35D7-4691-AC1B-6FACAA116F2E}" type="datetimeFigureOut">
              <a:rPr lang="hu-HU" smtClean="0"/>
              <a:t>2016.03.19.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3825-B122-408C-B000-D1C96DF7DE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86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B482-35D7-4691-AC1B-6FACAA116F2E}" type="datetimeFigureOut">
              <a:rPr lang="hu-HU" smtClean="0"/>
              <a:t>2016.03.19.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3825-B122-408C-B000-D1C96DF7DE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7720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B482-35D7-4691-AC1B-6FACAA116F2E}" type="datetimeFigureOut">
              <a:rPr lang="hu-HU" smtClean="0"/>
              <a:t>2016.03.19.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3825-B122-408C-B000-D1C96DF7DE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1665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B482-35D7-4691-AC1B-6FACAA116F2E}" type="datetimeFigureOut">
              <a:rPr lang="hu-HU" smtClean="0"/>
              <a:t>2016.03.19.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3825-B122-408C-B000-D1C96DF7DE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8651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B482-35D7-4691-AC1B-6FACAA116F2E}" type="datetimeFigureOut">
              <a:rPr lang="hu-HU" smtClean="0"/>
              <a:t>2016.03.19.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3825-B122-408C-B000-D1C96DF7DE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4416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B482-35D7-4691-AC1B-6FACAA116F2E}" type="datetimeFigureOut">
              <a:rPr lang="hu-HU" smtClean="0"/>
              <a:t>2016.03.19.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3825-B122-408C-B000-D1C96DF7DE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0944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EB482-35D7-4691-AC1B-6FACAA116F2E}" type="datetimeFigureOut">
              <a:rPr lang="hu-HU" smtClean="0"/>
              <a:t>2016.03.19.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83825-B122-408C-B000-D1C96DF7DE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423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26" Type="http://schemas.microsoft.com/office/2007/relationships/diagramDrawing" Target="../diagrams/drawing6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5" Type="http://schemas.openxmlformats.org/officeDocument/2006/relationships/diagramColors" Target="../diagrams/colors6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29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24" Type="http://schemas.openxmlformats.org/officeDocument/2006/relationships/diagramQuickStyle" Target="../diagrams/quickStyle6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23" Type="http://schemas.openxmlformats.org/officeDocument/2006/relationships/diagramLayout" Target="../diagrams/layout6.xml"/><Relationship Id="rId28" Type="http://schemas.openxmlformats.org/officeDocument/2006/relationships/image" Target="../media/image10.jpeg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diagramData" Target="../diagrams/data6.xml"/><Relationship Id="rId27" Type="http://schemas.openxmlformats.org/officeDocument/2006/relationships/image" Target="../media/image9.jpeg"/><Relationship Id="rId30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zinhaz.hu/forum/1007-mennyei-paholy/13116-regi-szinhazi-fotok?limit=250&amp;order=rpdate" TargetMode="External"/><Relationship Id="rId7" Type="http://schemas.openxmlformats.org/officeDocument/2006/relationships/hyperlink" Target="http://www.szinhaziadattar.hu/web/oszmi.01.07.php?bm=1&amp;as=23724&amp;mt=1" TargetMode="External"/><Relationship Id="rId2" Type="http://schemas.openxmlformats.org/officeDocument/2006/relationships/hyperlink" Target="http://diafilm.osaarchivum.org/public/?fs=163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ajorgizi.hu/data/f_gobbi_csongorestunde.html" TargetMode="External"/><Relationship Id="rId5" Type="http://schemas.openxmlformats.org/officeDocument/2006/relationships/hyperlink" Target="http://cultura.hu/kultura/jaschik-almos-egyeni-stilusa/" TargetMode="External"/><Relationship Id="rId4" Type="http://schemas.openxmlformats.org/officeDocument/2006/relationships/hyperlink" Target="http://tbeck.beckground.hu/szinhaz/htm/07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546" y="144766"/>
            <a:ext cx="5276454" cy="6713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714500"/>
          </a:xfrm>
        </p:spPr>
        <p:txBody>
          <a:bodyPr>
            <a:normAutofit/>
          </a:bodyPr>
          <a:lstStyle/>
          <a:p>
            <a:r>
              <a:rPr lang="hu-HU" sz="4800" b="1" dirty="0" smtClean="0">
                <a:latin typeface="Book Antiqua" panose="02040602050305030304" pitchFamily="18" charset="0"/>
              </a:rPr>
              <a:t>Németh Antal, </a:t>
            </a:r>
            <a:br>
              <a:rPr lang="hu-HU" sz="4800" b="1" dirty="0" smtClean="0">
                <a:latin typeface="Book Antiqua" panose="02040602050305030304" pitchFamily="18" charset="0"/>
              </a:rPr>
            </a:br>
            <a:r>
              <a:rPr lang="hu-HU" sz="4800" b="1" dirty="0" smtClean="0">
                <a:latin typeface="Book Antiqua" panose="02040602050305030304" pitchFamily="18" charset="0"/>
              </a:rPr>
              <a:t>a Nemzeti legendás rendezője</a:t>
            </a:r>
            <a:endParaRPr lang="hu-HU" sz="4800" b="1" i="1" dirty="0">
              <a:latin typeface="Book Antiqua" panose="0204060205030503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" y="2243138"/>
            <a:ext cx="7074568" cy="4086225"/>
          </a:xfrm>
        </p:spPr>
        <p:txBody>
          <a:bodyPr numCol="1">
            <a:normAutofit fontScale="92500"/>
          </a:bodyPr>
          <a:lstStyle/>
          <a:p>
            <a:pPr algn="l"/>
            <a:endParaRPr lang="hu-HU" sz="3200" b="1" dirty="0" smtClean="0">
              <a:latin typeface="Book Antiqua" panose="02040602050305030304" pitchFamily="18" charset="0"/>
            </a:endParaRPr>
          </a:p>
          <a:p>
            <a:pPr algn="just"/>
            <a:r>
              <a:rPr lang="hu-HU" b="1" dirty="0">
                <a:solidFill>
                  <a:srgbClr val="600000"/>
                </a:solidFill>
                <a:latin typeface="Book Antiqua" panose="02040602050305030304" pitchFamily="18" charset="0"/>
              </a:rPr>
              <a:t>(A rendezőnek) „nemcsak összekötő kapoccsá kell lennie az időtlen irodalmi mű, valamint a kortól determinált közönség, színész és színpad között, hanem a szó szoros értelmében alkotó művésszé, kinek kezében csupán anyag az irodalmi mű lelke és szóruhája, a színész teste és hangbeli adottságai, a színpad építészeti, festői és plasztikai lehetőségei, de anyag tulajdonképpen a közönség is, amelynek lelkéből formálja meg, hívja életre a rendelkezésére álló alakító eszközökkel művészi álmait”. </a:t>
            </a:r>
            <a:endParaRPr lang="hu-HU" b="1" dirty="0" smtClean="0">
              <a:solidFill>
                <a:srgbClr val="60000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hu-HU" b="1" i="1" dirty="0">
                <a:solidFill>
                  <a:srgbClr val="600000"/>
                </a:solidFill>
                <a:latin typeface="Book Antiqua" panose="02040602050305030304" pitchFamily="18" charset="0"/>
              </a:rPr>
              <a:t>	</a:t>
            </a:r>
            <a:r>
              <a:rPr lang="hu-HU" b="1" i="1" dirty="0" smtClean="0">
                <a:solidFill>
                  <a:srgbClr val="600000"/>
                </a:solidFill>
                <a:latin typeface="Book Antiqua" panose="02040602050305030304" pitchFamily="18" charset="0"/>
              </a:rPr>
              <a:t>		(Németh Antal hitvallása, 1941)</a:t>
            </a:r>
            <a:endParaRPr lang="hu-HU" b="1" i="1" dirty="0">
              <a:solidFill>
                <a:srgbClr val="600000"/>
              </a:solidFill>
              <a:latin typeface="Book Antiqua" panose="02040602050305030304" pitchFamily="18" charset="0"/>
            </a:endParaRPr>
          </a:p>
          <a:p>
            <a:pPr algn="just"/>
            <a:endParaRPr lang="hu-HU" sz="2800" b="1" dirty="0" smtClean="0">
              <a:solidFill>
                <a:srgbClr val="600000"/>
              </a:solidFill>
              <a:latin typeface="Book Antiqua" panose="02040602050305030304" pitchFamily="18" charset="0"/>
            </a:endParaRPr>
          </a:p>
          <a:p>
            <a:pPr algn="just"/>
            <a:endParaRPr lang="hu-HU" sz="2800" b="1" dirty="0" smtClean="0">
              <a:solidFill>
                <a:srgbClr val="600000"/>
              </a:solidFill>
              <a:latin typeface="Book Antiqua" panose="02040602050305030304" pitchFamily="18" charset="0"/>
            </a:endParaRPr>
          </a:p>
          <a:p>
            <a:pPr algn="just"/>
            <a:endParaRPr lang="hu-HU" sz="2800" b="1" dirty="0" smtClean="0">
              <a:solidFill>
                <a:srgbClr val="600000"/>
              </a:solidFill>
              <a:latin typeface="Book Antiqua" panose="020406020503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hu-HU" sz="2800" b="1" dirty="0" smtClean="0">
              <a:latin typeface="Bodoni MT" panose="02070603080606020203" pitchFamily="18" charset="0"/>
            </a:endParaRPr>
          </a:p>
          <a:p>
            <a:pPr algn="l"/>
            <a:endParaRPr lang="hu-HU" sz="3200" dirty="0" smtClean="0">
              <a:latin typeface="Britannic Bold" panose="020B0903060703020204" pitchFamily="34" charset="0"/>
            </a:endParaRPr>
          </a:p>
          <a:p>
            <a:pPr algn="l"/>
            <a:endParaRPr lang="hu-HU" sz="3200" dirty="0" smtClean="0">
              <a:latin typeface="Britannic Bold" panose="020B0903060703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hu-HU" sz="3200" u="sng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43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16528" y="397041"/>
            <a:ext cx="9144000" cy="1281575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latin typeface="Book Antiqua" panose="02040602050305030304" pitchFamily="18" charset="0"/>
              </a:rPr>
              <a:t>A Csongor és Tünde helye </a:t>
            </a:r>
            <a:r>
              <a:rPr lang="hu-HU" sz="4000" b="1" dirty="0" smtClean="0">
                <a:latin typeface="Book Antiqua" panose="02040602050305030304" pitchFamily="18" charset="0"/>
              </a:rPr>
              <a:t>a</a:t>
            </a:r>
            <a:br>
              <a:rPr lang="hu-HU" sz="4000" b="1" dirty="0" smtClean="0">
                <a:latin typeface="Book Antiqua" panose="02040602050305030304" pitchFamily="18" charset="0"/>
              </a:rPr>
            </a:br>
            <a:r>
              <a:rPr lang="hu-HU" sz="4000" b="1" dirty="0" smtClean="0">
                <a:latin typeface="Book Antiqua" panose="02040602050305030304" pitchFamily="18" charset="0"/>
              </a:rPr>
              <a:t>rendezői életműben</a:t>
            </a:r>
            <a:endParaRPr lang="hu-HU" sz="4000" b="1" dirty="0">
              <a:latin typeface="Book Antiqua" panose="0204060205030503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36884" y="1780675"/>
            <a:ext cx="11766883" cy="48727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u-HU" b="1" dirty="0" smtClean="0">
                <a:solidFill>
                  <a:srgbClr val="600000"/>
                </a:solidFill>
                <a:latin typeface="Book Antiqua" panose="02040602050305030304" pitchFamily="18" charset="0"/>
              </a:rPr>
              <a:t>Németh Antal rendezői pályája: 1929-1931 (Szegedi Városi Színház; 1935-1944 (Nemzeti Színház); 1956-1965 (Kaposvár, Kecskemét, Pécs).</a:t>
            </a:r>
          </a:p>
          <a:p>
            <a:pPr algn="just"/>
            <a:r>
              <a:rPr lang="hu-HU" b="1" dirty="0" smtClean="0">
                <a:solidFill>
                  <a:srgbClr val="600000"/>
                </a:solidFill>
                <a:latin typeface="Book Antiqua" panose="02040602050305030304" pitchFamily="18" charset="0"/>
              </a:rPr>
              <a:t>A Nemzeti Színház vezetőjeként valóban „nemzeti” színházat hoz létre: világirodalmi klasszikusok (Shakespeare, Szophoklész, Rostand, Ibsen), modern darabok (O’</a:t>
            </a:r>
            <a:r>
              <a:rPr lang="hu-HU" b="1" dirty="0" err="1" smtClean="0">
                <a:solidFill>
                  <a:srgbClr val="600000"/>
                </a:solidFill>
                <a:latin typeface="Book Antiqua" panose="02040602050305030304" pitchFamily="18" charset="0"/>
              </a:rPr>
              <a:t>Neill</a:t>
            </a:r>
            <a:r>
              <a:rPr lang="hu-HU" b="1" dirty="0" smtClean="0">
                <a:solidFill>
                  <a:srgbClr val="600000"/>
                </a:solidFill>
                <a:latin typeface="Book Antiqua" panose="02040602050305030304" pitchFamily="18" charset="0"/>
              </a:rPr>
              <a:t>, Wilder), fiatal magyar alkotók művei (Németh László, </a:t>
            </a:r>
            <a:r>
              <a:rPr lang="hu-HU" b="1" dirty="0" err="1" smtClean="0">
                <a:solidFill>
                  <a:srgbClr val="600000"/>
                </a:solidFill>
                <a:latin typeface="Book Antiqua" panose="02040602050305030304" pitchFamily="18" charset="0"/>
              </a:rPr>
              <a:t>Zilahy</a:t>
            </a:r>
            <a:r>
              <a:rPr lang="hu-HU" b="1" dirty="0" smtClean="0">
                <a:solidFill>
                  <a:srgbClr val="600000"/>
                </a:solidFill>
                <a:latin typeface="Book Antiqua" panose="02040602050305030304" pitchFamily="18" charset="0"/>
              </a:rPr>
              <a:t> Lajos, Tamási Áron, Márai Sándor, Molnár Ferenc) mellett különösen fontosak számára nemzeti klasszikusaink, melyek a rendező legkedvesebb színpadi művei.</a:t>
            </a:r>
            <a:endParaRPr lang="hu-HU" b="1" dirty="0" smtClean="0">
              <a:solidFill>
                <a:srgbClr val="60000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hu-HU" b="1" dirty="0" smtClean="0">
                <a:solidFill>
                  <a:srgbClr val="600000"/>
                </a:solidFill>
                <a:latin typeface="Book Antiqua" panose="02040602050305030304" pitchFamily="18" charset="0"/>
              </a:rPr>
              <a:t>A Bánk bánt háromszor (1936, 1938, 1940), a Csongor és Tündét kétszer (1937, 1941), a Tragédiát háromszor (1937, 1939, 1942) viszi színre a Nemzetiben.</a:t>
            </a:r>
          </a:p>
          <a:p>
            <a:pPr algn="just"/>
            <a:r>
              <a:rPr lang="hu-HU" b="1" dirty="0" smtClean="0">
                <a:solidFill>
                  <a:srgbClr val="600000"/>
                </a:solidFill>
                <a:latin typeface="Book Antiqua" panose="02040602050305030304" pitchFamily="18" charset="0"/>
              </a:rPr>
              <a:t>A rendezői </a:t>
            </a:r>
            <a:r>
              <a:rPr lang="hu-HU" b="1" dirty="0">
                <a:solidFill>
                  <a:srgbClr val="600000"/>
                </a:solidFill>
                <a:latin typeface="Book Antiqua" panose="02040602050305030304" pitchFamily="18" charset="0"/>
              </a:rPr>
              <a:t>szándék </a:t>
            </a:r>
            <a:r>
              <a:rPr lang="hu-HU" b="1" dirty="0" smtClean="0">
                <a:solidFill>
                  <a:srgbClr val="600000"/>
                </a:solidFill>
                <a:latin typeface="Book Antiqua" panose="02040602050305030304" pitchFamily="18" charset="0"/>
              </a:rPr>
              <a:t>egyszerre hagyománytisztelő és modern</a:t>
            </a:r>
            <a:r>
              <a:rPr lang="hu-HU" b="1" dirty="0">
                <a:solidFill>
                  <a:srgbClr val="600000"/>
                </a:solidFill>
                <a:latin typeface="Book Antiqua" panose="02040602050305030304" pitchFamily="18" charset="0"/>
              </a:rPr>
              <a:t>: nem pusztán tündérmesének, hanem bölcseleti drámának, a madáchi Tragédia ikertestvérének tekinti </a:t>
            </a:r>
            <a:r>
              <a:rPr lang="hu-HU" b="1" dirty="0" smtClean="0">
                <a:solidFill>
                  <a:srgbClr val="600000"/>
                </a:solidFill>
                <a:latin typeface="Book Antiqua" panose="02040602050305030304" pitchFamily="18" charset="0"/>
              </a:rPr>
              <a:t>Vörösmarty művét.</a:t>
            </a:r>
          </a:p>
          <a:p>
            <a:pPr algn="just"/>
            <a:r>
              <a:rPr lang="hu-HU" b="1" dirty="0" smtClean="0">
                <a:solidFill>
                  <a:srgbClr val="600000"/>
                </a:solidFill>
                <a:latin typeface="Book Antiqua" panose="02040602050305030304" pitchFamily="18" charset="0"/>
              </a:rPr>
              <a:t>A látványvilág </a:t>
            </a:r>
            <a:r>
              <a:rPr lang="hu-HU" b="1" dirty="0">
                <a:solidFill>
                  <a:srgbClr val="600000"/>
                </a:solidFill>
                <a:latin typeface="Book Antiqua" panose="02040602050305030304" pitchFamily="18" charset="0"/>
              </a:rPr>
              <a:t>is </a:t>
            </a:r>
            <a:r>
              <a:rPr lang="hu-HU" b="1" dirty="0" smtClean="0">
                <a:solidFill>
                  <a:srgbClr val="600000"/>
                </a:solidFill>
                <a:latin typeface="Book Antiqua" panose="02040602050305030304" pitchFamily="18" charset="0"/>
              </a:rPr>
              <a:t>hagyományőrzően újszerű, egyszerre dekoratív és puritán: </a:t>
            </a:r>
            <a:r>
              <a:rPr lang="hu-HU" b="1" dirty="0">
                <a:solidFill>
                  <a:srgbClr val="600000"/>
                </a:solidFill>
                <a:latin typeface="Book Antiqua" panose="02040602050305030304" pitchFamily="18" charset="0"/>
              </a:rPr>
              <a:t>székely építészettől és népviselettől ihletett, költőien finom látványvilága plasztikus elemeket kombinál vetített hátterekkel</a:t>
            </a:r>
            <a:r>
              <a:rPr lang="hu-HU" b="1" dirty="0" smtClean="0">
                <a:solidFill>
                  <a:srgbClr val="600000"/>
                </a:solidFill>
                <a:latin typeface="Book Antiqua" panose="02040602050305030304" pitchFamily="18" charset="0"/>
              </a:rPr>
              <a:t>.</a:t>
            </a:r>
          </a:p>
          <a:p>
            <a:pPr algn="l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44021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32923"/>
            <a:ext cx="10515600" cy="1325563"/>
          </a:xfrm>
        </p:spPr>
        <p:txBody>
          <a:bodyPr/>
          <a:lstStyle/>
          <a:p>
            <a:pPr algn="ctr"/>
            <a:r>
              <a:rPr lang="hu-HU" b="1" dirty="0" smtClean="0">
                <a:latin typeface="Book Antiqua" panose="02040602050305030304" pitchFamily="18" charset="0"/>
              </a:rPr>
              <a:t>Korabeli vélemények</a:t>
            </a:r>
            <a:endParaRPr lang="hu-HU" b="1" dirty="0">
              <a:latin typeface="Book Antiqua" panose="0204060205030503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214390"/>
            <a:ext cx="10515600" cy="5582051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hu-HU" b="1" dirty="0" smtClean="0">
                <a:solidFill>
                  <a:srgbClr val="600000"/>
                </a:solidFill>
                <a:latin typeface="Book Antiqua" panose="02040602050305030304" pitchFamily="18" charset="0"/>
              </a:rPr>
              <a:t>„Az új rendezés Vörösmartynak ezt a naiv és költői remekét csillogó új keretbe foglalta.”</a:t>
            </a: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hu-HU" b="1" dirty="0" smtClean="0">
                <a:solidFill>
                  <a:srgbClr val="600000"/>
                </a:solidFill>
                <a:latin typeface="Book Antiqua" panose="02040602050305030304" pitchFamily="18" charset="0"/>
              </a:rPr>
              <a:t>„Tekintettel volt a darab allegorikus elemeire és ezt </a:t>
            </a:r>
            <a:r>
              <a:rPr lang="hu-HU" b="1" dirty="0" err="1" smtClean="0">
                <a:solidFill>
                  <a:srgbClr val="600000"/>
                </a:solidFill>
                <a:latin typeface="Book Antiqua" panose="02040602050305030304" pitchFamily="18" charset="0"/>
              </a:rPr>
              <a:t>Jaschik</a:t>
            </a:r>
            <a:r>
              <a:rPr lang="hu-HU" b="1" dirty="0" smtClean="0">
                <a:solidFill>
                  <a:srgbClr val="600000"/>
                </a:solidFill>
                <a:latin typeface="Book Antiqua" panose="02040602050305030304" pitchFamily="18" charset="0"/>
              </a:rPr>
              <a:t> Álmos stilizált színpadképeiben juttatta érvényre.”</a:t>
            </a: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hu-HU" b="1" dirty="0" smtClean="0">
                <a:solidFill>
                  <a:srgbClr val="600000"/>
                </a:solidFill>
                <a:latin typeface="Book Antiqua" panose="02040602050305030304" pitchFamily="18" charset="0"/>
              </a:rPr>
              <a:t>„Úgy hisszük, minden eddigi rendezési kísérlet között ez a megoldás áll a legközelebb a mű tökéletes tolmácsolásához.”</a:t>
            </a:r>
            <a:endParaRPr lang="hu-HU" b="1" dirty="0">
              <a:solidFill>
                <a:srgbClr val="600000"/>
              </a:solidFill>
              <a:latin typeface="Book Antiqua" panose="02040602050305030304" pitchFamily="18" charset="0"/>
            </a:endParaRPr>
          </a:p>
          <a:p>
            <a:endParaRPr lang="hu-HU" i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06759463"/>
              </p:ext>
            </p:extLst>
          </p:nvPr>
        </p:nvGraphicFramePr>
        <p:xfrm>
          <a:off x="84221" y="0"/>
          <a:ext cx="1199548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555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idx="1"/>
          </p:nvPr>
        </p:nvSpPr>
        <p:spPr>
          <a:xfrm>
            <a:off x="838200" y="121186"/>
            <a:ext cx="10515600" cy="6055777"/>
          </a:xfrm>
        </p:spPr>
        <p:txBody>
          <a:bodyPr/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73595340"/>
              </p:ext>
            </p:extLst>
          </p:nvPr>
        </p:nvGraphicFramePr>
        <p:xfrm>
          <a:off x="0" y="0"/>
          <a:ext cx="2445572" cy="3126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69111201"/>
              </p:ext>
            </p:extLst>
          </p:nvPr>
        </p:nvGraphicFramePr>
        <p:xfrm>
          <a:off x="3007893" y="120317"/>
          <a:ext cx="3007896" cy="3838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66991150"/>
              </p:ext>
            </p:extLst>
          </p:nvPr>
        </p:nvGraphicFramePr>
        <p:xfrm>
          <a:off x="8955504" y="0"/>
          <a:ext cx="3236496" cy="3031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49443997"/>
              </p:ext>
            </p:extLst>
          </p:nvPr>
        </p:nvGraphicFramePr>
        <p:xfrm>
          <a:off x="5937050" y="240632"/>
          <a:ext cx="2671011" cy="3717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934630570"/>
              </p:ext>
            </p:extLst>
          </p:nvPr>
        </p:nvGraphicFramePr>
        <p:xfrm>
          <a:off x="-240631" y="3128211"/>
          <a:ext cx="3886199" cy="4006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pSp>
        <p:nvGrpSpPr>
          <p:cNvPr id="14" name="Csoportba foglalás 13"/>
          <p:cNvGrpSpPr/>
          <p:nvPr/>
        </p:nvGrpSpPr>
        <p:grpSpPr>
          <a:xfrm>
            <a:off x="7223264" y="4065851"/>
            <a:ext cx="5033210" cy="2701977"/>
            <a:chOff x="6827801" y="2763917"/>
            <a:chExt cx="4454025" cy="2320246"/>
          </a:xfrm>
        </p:grpSpPr>
        <p:pic>
          <p:nvPicPr>
            <p:cNvPr id="3076" name="Picture 4" descr="http://www.szineszkonyvtar.hu/images/pic/timar/timar-002.jpg"/>
            <p:cNvPicPr>
              <a:picLocks noChangeAspect="1" noChangeArrowheads="1"/>
            </p:cNvPicPr>
            <p:nvPr/>
          </p:nvPicPr>
          <p:blipFill rotWithShape="1"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76" r="8048" b="40982"/>
            <a:stretch/>
          </p:blipFill>
          <p:spPr bwMode="auto">
            <a:xfrm>
              <a:off x="8216771" y="2820769"/>
              <a:ext cx="1683794" cy="21338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noFill/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  <a:extLst/>
          </p:spPr>
        </p:pic>
        <p:pic>
          <p:nvPicPr>
            <p:cNvPr id="15" name="Kép 14" descr="http://www.szinhaziadattar.hu/web/motor/altalanos/kep.php?ab=oszmi&amp;pa=0107&amp;m=Picture&amp;t=Ari01_Pict_07&amp;k=Arisorszam&amp;ot=kep%7Cjpg&amp;bf=..%2F_objektum%2F%7Chttp%3A%2F%2Fwww.szinhaziadattar.hu%3A8181%2F_objektum%2F&amp;kid=23726&amp;nk=1&amp;tmpl=oszmi_tabla3&amp;op=html"/>
            <p:cNvPicPr/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28" t="7639" r="24450" b="37142"/>
            <a:stretch/>
          </p:blipFill>
          <p:spPr bwMode="auto">
            <a:xfrm>
              <a:off x="6827801" y="2763917"/>
              <a:ext cx="1731140" cy="195123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noFill/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pic>
          <p:nvPicPr>
            <p:cNvPr id="16" name="Kép 15" descr="http://www.szinhaziadattar.hu/web/motor/altalanos/kep.am.php?ab=oszmi&amp;pa=0107&amp;m=Picture&amp;t=Ari01_Pict_07&amp;k=Arisorszam&amp;ot=kep%7Cjpg&amp;bf=..%2F_objektum%2F%7Chttp%3A%2F%2Fwww.szinhaziadattar.hu%3A8181%2F_objektum%2F&amp;aris=Arisorszam&amp;mid=2000&amp;kid=23727"/>
            <p:cNvPicPr/>
            <p:nvPr/>
          </p:nvPicPr>
          <p:blipFill rotWithShape="1"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72" b="28809"/>
            <a:stretch/>
          </p:blipFill>
          <p:spPr bwMode="auto">
            <a:xfrm>
              <a:off x="9605652" y="2950349"/>
              <a:ext cx="1676174" cy="21338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noFill/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</p:grpSp>
      <p:sp>
        <p:nvSpPr>
          <p:cNvPr id="17" name="Szövegdoboz 16"/>
          <p:cNvSpPr txBox="1"/>
          <p:nvPr/>
        </p:nvSpPr>
        <p:spPr>
          <a:xfrm>
            <a:off x="7750390" y="5439901"/>
            <a:ext cx="3961534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LeftDown">
                <a:rot lat="2100000" lon="900000" rev="0"/>
              </a:camera>
              <a:lightRig rig="threePt" dir="t"/>
            </a:scene3d>
          </a:bodyPr>
          <a:lstStyle/>
          <a:p>
            <a:r>
              <a:rPr lang="hu-HU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Kalmár, Fejedelem, Tudós: </a:t>
            </a:r>
          </a:p>
          <a:p>
            <a:r>
              <a:rPr lang="hu-HU" sz="24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Makláry</a:t>
            </a:r>
            <a:r>
              <a:rPr lang="hu-HU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Zoltán, Tímár József, </a:t>
            </a:r>
          </a:p>
          <a:p>
            <a:r>
              <a:rPr lang="hu-HU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Pethes Sándor</a:t>
            </a:r>
            <a:endParaRPr lang="hu-HU" sz="2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5" r="28956" b="42110"/>
          <a:stretch/>
        </p:blipFill>
        <p:spPr bwMode="auto">
          <a:xfrm>
            <a:off x="4295273" y="4065851"/>
            <a:ext cx="2334473" cy="2484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zövegdoboz 17"/>
          <p:cNvSpPr txBox="1"/>
          <p:nvPr/>
        </p:nvSpPr>
        <p:spPr>
          <a:xfrm>
            <a:off x="4123911" y="3979159"/>
            <a:ext cx="2677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Az Éj hangja: Lukács Margit</a:t>
            </a:r>
            <a:endParaRPr lang="hu-HU" sz="2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009147" y="3164519"/>
            <a:ext cx="7182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4000" b="1" dirty="0" smtClean="0">
                <a:latin typeface="Book Antiqua" panose="02040602050305030304" pitchFamily="18" charset="0"/>
              </a:rPr>
              <a:t>A szereposztás</a:t>
            </a:r>
            <a:endParaRPr lang="hu-HU" sz="40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14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Graphic spid="6" grpId="0">
        <p:bldAsOne/>
      </p:bldGraphic>
      <p:bldGraphic spid="8" grpId="0">
        <p:bldAsOne/>
      </p:bldGraphic>
      <p:bldGraphic spid="12" grpId="0">
        <p:bldAsOne/>
      </p:bldGraphic>
      <p:bldP spid="17" grpId="0"/>
      <p:bldP spid="18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latin typeface="Book Antiqua" panose="02040602050305030304" pitchFamily="18" charset="0"/>
              </a:rPr>
              <a:t>A színészi játék</a:t>
            </a:r>
            <a:endParaRPr lang="hu-HU" b="1" dirty="0">
              <a:latin typeface="Book Antiqua" panose="0204060205030503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b="1" dirty="0" smtClean="0">
                <a:solidFill>
                  <a:srgbClr val="600000"/>
                </a:solidFill>
                <a:latin typeface="Book Antiqua" panose="02040602050305030304" pitchFamily="18" charset="0"/>
              </a:rPr>
              <a:t>Németh Antal a színészi játék irányításában is egyszerre volt modern és hagyománytisztelő: rendezéseiben ötvözi a kortárs európai törekvéseket a magyar színészközpontú színjátszó hagyományokkal.</a:t>
            </a:r>
          </a:p>
          <a:p>
            <a:pPr marL="0" indent="0" algn="just">
              <a:buNone/>
            </a:pPr>
            <a:r>
              <a:rPr lang="hu-HU" b="1" dirty="0" smtClean="0">
                <a:solidFill>
                  <a:srgbClr val="600000"/>
                </a:solidFill>
                <a:latin typeface="Book Antiqua" panose="02040602050305030304" pitchFamily="18" charset="0"/>
              </a:rPr>
              <a:t>Az általa szerződtetett újszíntársulat s</a:t>
            </a:r>
            <a:r>
              <a:rPr lang="hu-HU" b="1" dirty="0" smtClean="0">
                <a:solidFill>
                  <a:srgbClr val="600000"/>
                </a:solidFill>
                <a:latin typeface="Book Antiqua" panose="02040602050305030304" pitchFamily="18" charset="0"/>
              </a:rPr>
              <a:t>okkal </a:t>
            </a:r>
            <a:r>
              <a:rPr lang="hu-HU" b="1" dirty="0" smtClean="0">
                <a:solidFill>
                  <a:srgbClr val="600000"/>
                </a:solidFill>
                <a:latin typeface="Book Antiqua" panose="02040602050305030304" pitchFamily="18" charset="0"/>
              </a:rPr>
              <a:t>változatosabb szereposztásokat tett </a:t>
            </a:r>
            <a:r>
              <a:rPr lang="hu-HU" b="1" dirty="0" smtClean="0">
                <a:solidFill>
                  <a:srgbClr val="600000"/>
                </a:solidFill>
                <a:latin typeface="Book Antiqua" panose="02040602050305030304" pitchFamily="18" charset="0"/>
              </a:rPr>
              <a:t>lehetővé.</a:t>
            </a:r>
            <a:endParaRPr lang="hu-HU" b="1" dirty="0" smtClean="0">
              <a:solidFill>
                <a:srgbClr val="600000"/>
              </a:solidFill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r>
              <a:rPr lang="hu-HU" b="1" dirty="0" smtClean="0">
                <a:solidFill>
                  <a:srgbClr val="600000"/>
                </a:solidFill>
                <a:latin typeface="Book Antiqua" panose="02040602050305030304" pitchFamily="18" charset="0"/>
              </a:rPr>
              <a:t>A </a:t>
            </a:r>
            <a:r>
              <a:rPr lang="hu-HU" b="1" dirty="0" smtClean="0">
                <a:solidFill>
                  <a:srgbClr val="600000"/>
                </a:solidFill>
                <a:latin typeface="Book Antiqua" panose="02040602050305030304" pitchFamily="18" charset="0"/>
              </a:rPr>
              <a:t>válogatás helyességét bizonyította az is, hogy az új tagok </a:t>
            </a:r>
            <a:r>
              <a:rPr lang="hu-HU" b="1" dirty="0" smtClean="0">
                <a:solidFill>
                  <a:srgbClr val="600000"/>
                </a:solidFill>
                <a:latin typeface="Book Antiqua" panose="02040602050305030304" pitchFamily="18" charset="0"/>
              </a:rPr>
              <a:t>megmaradtak </a:t>
            </a:r>
            <a:r>
              <a:rPr lang="hu-HU" b="1" dirty="0" smtClean="0">
                <a:solidFill>
                  <a:srgbClr val="600000"/>
                </a:solidFill>
                <a:latin typeface="Book Antiqua" panose="02040602050305030304" pitchFamily="18" charset="0"/>
              </a:rPr>
              <a:t>az együttesben</a:t>
            </a:r>
            <a:r>
              <a:rPr lang="hu-HU" b="1" dirty="0" smtClean="0">
                <a:solidFill>
                  <a:srgbClr val="600000"/>
                </a:solidFill>
                <a:latin typeface="Book Antiqua" panose="02040602050305030304" pitchFamily="18" charset="0"/>
              </a:rPr>
              <a:t>,</a:t>
            </a:r>
            <a:r>
              <a:rPr lang="hu-HU" b="1" dirty="0" smtClean="0">
                <a:solidFill>
                  <a:srgbClr val="600000"/>
                </a:solidFill>
                <a:latin typeface="Book Antiqua" panose="02040602050305030304" pitchFamily="18" charset="0"/>
              </a:rPr>
              <a:t> annak</a:t>
            </a:r>
            <a:r>
              <a:rPr lang="hu-HU" b="1" dirty="0" smtClean="0">
                <a:solidFill>
                  <a:srgbClr val="600000"/>
                </a:solidFill>
                <a:latin typeface="Book Antiqua" panose="02040602050305030304" pitchFamily="18" charset="0"/>
              </a:rPr>
              <a:t> </a:t>
            </a:r>
            <a:r>
              <a:rPr lang="hu-HU" b="1" dirty="0" smtClean="0">
                <a:solidFill>
                  <a:srgbClr val="600000"/>
                </a:solidFill>
                <a:latin typeface="Book Antiqua" panose="02040602050305030304" pitchFamily="18" charset="0"/>
              </a:rPr>
              <a:t>szerves részévé </a:t>
            </a:r>
            <a:r>
              <a:rPr lang="hu-HU" b="1" dirty="0" smtClean="0">
                <a:solidFill>
                  <a:srgbClr val="600000"/>
                </a:solidFill>
                <a:latin typeface="Book Antiqua" panose="02040602050305030304" pitchFamily="18" charset="0"/>
              </a:rPr>
              <a:t>váltak: </a:t>
            </a:r>
            <a:r>
              <a:rPr lang="hu-HU" b="1" dirty="0" smtClean="0">
                <a:solidFill>
                  <a:srgbClr val="600000"/>
                </a:solidFill>
                <a:latin typeface="Book Antiqua" panose="02040602050305030304" pitchFamily="18" charset="0"/>
              </a:rPr>
              <a:t>az intézmény művészi színvonalának biztosítékaivá nőtték ki </a:t>
            </a:r>
            <a:r>
              <a:rPr lang="hu-HU" b="1" dirty="0" smtClean="0">
                <a:solidFill>
                  <a:srgbClr val="600000"/>
                </a:solidFill>
                <a:latin typeface="Book Antiqua" panose="02040602050305030304" pitchFamily="18" charset="0"/>
              </a:rPr>
              <a:t>magukat és mindvégig </a:t>
            </a:r>
            <a:r>
              <a:rPr lang="hu-HU" b="1" dirty="0" smtClean="0">
                <a:solidFill>
                  <a:srgbClr val="600000"/>
                </a:solidFill>
                <a:latin typeface="Book Antiqua" panose="02040602050305030304" pitchFamily="18" charset="0"/>
              </a:rPr>
              <a:t>a hazai színházi élet élvonalában maradtak. </a:t>
            </a:r>
            <a:endParaRPr lang="hu-HU" b="1" dirty="0">
              <a:solidFill>
                <a:srgbClr val="6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18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6411" y="30079"/>
            <a:ext cx="11567461" cy="896353"/>
          </a:xfrm>
        </p:spPr>
        <p:txBody>
          <a:bodyPr>
            <a:normAutofit fontScale="90000"/>
          </a:bodyPr>
          <a:lstStyle/>
          <a:p>
            <a:r>
              <a:rPr lang="hu-HU" sz="4800" b="1" dirty="0" smtClean="0">
                <a:latin typeface="Book Antiqua" panose="02040602050305030304" pitchFamily="18" charset="0"/>
              </a:rPr>
              <a:t>Emlékezzünk a Nemzeti színészlegendáira</a:t>
            </a:r>
            <a:r>
              <a:rPr lang="hu-HU" sz="5300" b="1" dirty="0" smtClean="0">
                <a:latin typeface="Book Antiqua" panose="02040602050305030304" pitchFamily="18" charset="0"/>
              </a:rPr>
              <a:t>!</a:t>
            </a:r>
            <a:endParaRPr lang="hu-HU" sz="5300" b="1" dirty="0">
              <a:latin typeface="Book Antiqua" panose="02040602050305030304" pitchFamily="18" charset="0"/>
            </a:endParaRPr>
          </a:p>
        </p:txBody>
      </p:sp>
      <p:grpSp>
        <p:nvGrpSpPr>
          <p:cNvPr id="19" name="Csoportba foglalás 18"/>
          <p:cNvGrpSpPr/>
          <p:nvPr/>
        </p:nvGrpSpPr>
        <p:grpSpPr>
          <a:xfrm>
            <a:off x="9055930" y="719281"/>
            <a:ext cx="3189920" cy="5344186"/>
            <a:chOff x="9216436" y="492437"/>
            <a:chExt cx="2415773" cy="4547971"/>
          </a:xfrm>
        </p:grpSpPr>
        <p:sp>
          <p:nvSpPr>
            <p:cNvPr id="20" name="Lekerekített téglalap 19"/>
            <p:cNvSpPr/>
            <p:nvPr/>
          </p:nvSpPr>
          <p:spPr>
            <a:xfrm>
              <a:off x="9216436" y="492437"/>
              <a:ext cx="1873845" cy="2208063"/>
            </a:xfrm>
            <a:prstGeom prst="roundRect">
              <a:avLst>
                <a:gd name="adj" fmla="val 10000"/>
              </a:avLst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21000" b="-21000"/>
              </a:stretch>
            </a:blip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Szabadkézi sokszög 20"/>
            <p:cNvSpPr/>
            <p:nvPr/>
          </p:nvSpPr>
          <p:spPr>
            <a:xfrm>
              <a:off x="9530570" y="2617328"/>
              <a:ext cx="2101639" cy="2423080"/>
            </a:xfrm>
            <a:custGeom>
              <a:avLst/>
              <a:gdLst>
                <a:gd name="connsiteX0" fmla="*/ 0 w 1794457"/>
                <a:gd name="connsiteY0" fmla="*/ 179446 h 1794457"/>
                <a:gd name="connsiteX1" fmla="*/ 179446 w 1794457"/>
                <a:gd name="connsiteY1" fmla="*/ 0 h 1794457"/>
                <a:gd name="connsiteX2" fmla="*/ 1615011 w 1794457"/>
                <a:gd name="connsiteY2" fmla="*/ 0 h 1794457"/>
                <a:gd name="connsiteX3" fmla="*/ 1794457 w 1794457"/>
                <a:gd name="connsiteY3" fmla="*/ 179446 h 1794457"/>
                <a:gd name="connsiteX4" fmla="*/ 1794457 w 1794457"/>
                <a:gd name="connsiteY4" fmla="*/ 1615011 h 1794457"/>
                <a:gd name="connsiteX5" fmla="*/ 1615011 w 1794457"/>
                <a:gd name="connsiteY5" fmla="*/ 1794457 h 1794457"/>
                <a:gd name="connsiteX6" fmla="*/ 179446 w 1794457"/>
                <a:gd name="connsiteY6" fmla="*/ 1794457 h 1794457"/>
                <a:gd name="connsiteX7" fmla="*/ 0 w 1794457"/>
                <a:gd name="connsiteY7" fmla="*/ 1615011 h 1794457"/>
                <a:gd name="connsiteX8" fmla="*/ 0 w 1794457"/>
                <a:gd name="connsiteY8" fmla="*/ 179446 h 179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4457" h="1794457">
                  <a:moveTo>
                    <a:pt x="0" y="179446"/>
                  </a:moveTo>
                  <a:cubicBezTo>
                    <a:pt x="0" y="80341"/>
                    <a:pt x="80341" y="0"/>
                    <a:pt x="179446" y="0"/>
                  </a:cubicBezTo>
                  <a:lnTo>
                    <a:pt x="1615011" y="0"/>
                  </a:lnTo>
                  <a:cubicBezTo>
                    <a:pt x="1714116" y="0"/>
                    <a:pt x="1794457" y="80341"/>
                    <a:pt x="1794457" y="179446"/>
                  </a:cubicBezTo>
                  <a:lnTo>
                    <a:pt x="1794457" y="1615011"/>
                  </a:lnTo>
                  <a:cubicBezTo>
                    <a:pt x="1794457" y="1714116"/>
                    <a:pt x="1714116" y="1794457"/>
                    <a:pt x="1615011" y="1794457"/>
                  </a:cubicBezTo>
                  <a:lnTo>
                    <a:pt x="179446" y="1794457"/>
                  </a:lnTo>
                  <a:cubicBezTo>
                    <a:pt x="80341" y="1794457"/>
                    <a:pt x="0" y="1714116"/>
                    <a:pt x="0" y="1615011"/>
                  </a:cubicBezTo>
                  <a:lnTo>
                    <a:pt x="0" y="179446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1138" tIns="121138" rIns="121138" bIns="121138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400" b="1" kern="1200" dirty="0" err="1" smtClean="0"/>
                <a:t>Szeleczky</a:t>
              </a:r>
              <a:r>
                <a:rPr lang="hu-HU" sz="2400" b="1" kern="1200" dirty="0" smtClean="0"/>
                <a:t> Zita (1915-1999)</a:t>
              </a:r>
            </a:p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dirty="0" smtClean="0"/>
                <a:t>Az 1940-es évek filmsztárja (</a:t>
              </a:r>
              <a:r>
                <a:rPr lang="hu-HU" i="1" dirty="0" err="1" smtClean="0"/>
                <a:t>Rózsafabot</a:t>
              </a:r>
              <a:r>
                <a:rPr lang="hu-HU" i="1" dirty="0" smtClean="0"/>
                <a:t>, Leányvásár, Sziámi macska</a:t>
              </a:r>
              <a:r>
                <a:rPr lang="hu-HU" dirty="0" smtClean="0"/>
                <a:t>). 1945-ben emigrált, a külhoni magyaroknak adott műsoraival </a:t>
              </a:r>
              <a:r>
                <a:rPr lang="hu-HU" dirty="0" err="1" smtClean="0"/>
                <a:t>kultúrmissziót</a:t>
              </a:r>
              <a:r>
                <a:rPr lang="hu-HU" dirty="0" smtClean="0"/>
                <a:t> teljesített. 1998-ban települt haza.</a:t>
              </a:r>
              <a:endParaRPr lang="hu-HU" sz="1800" kern="1200" dirty="0"/>
            </a:p>
          </p:txBody>
        </p:sp>
      </p:grpSp>
      <p:grpSp>
        <p:nvGrpSpPr>
          <p:cNvPr id="15" name="Csoportba foglalás 14"/>
          <p:cNvGrpSpPr/>
          <p:nvPr/>
        </p:nvGrpSpPr>
        <p:grpSpPr>
          <a:xfrm>
            <a:off x="3633537" y="714336"/>
            <a:ext cx="5236434" cy="3076627"/>
            <a:chOff x="3633537" y="592843"/>
            <a:chExt cx="5236434" cy="3076627"/>
          </a:xfrm>
        </p:grpSpPr>
        <p:sp>
          <p:nvSpPr>
            <p:cNvPr id="16" name="Lekerekített téglalap 15"/>
            <p:cNvSpPr/>
            <p:nvPr/>
          </p:nvSpPr>
          <p:spPr>
            <a:xfrm>
              <a:off x="6460958" y="1123454"/>
              <a:ext cx="2409013" cy="2546016"/>
            </a:xfrm>
            <a:prstGeom prst="roundRect">
              <a:avLst>
                <a:gd name="adj" fmla="val 10000"/>
              </a:avLst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9000" b="-19000"/>
              </a:stretch>
            </a:blip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Szabadkézi sokszög 16"/>
            <p:cNvSpPr/>
            <p:nvPr/>
          </p:nvSpPr>
          <p:spPr>
            <a:xfrm>
              <a:off x="3633537" y="592843"/>
              <a:ext cx="3140242" cy="2200855"/>
            </a:xfrm>
            <a:custGeom>
              <a:avLst/>
              <a:gdLst>
                <a:gd name="connsiteX0" fmla="*/ 0 w 1925949"/>
                <a:gd name="connsiteY0" fmla="*/ 170361 h 1703613"/>
                <a:gd name="connsiteX1" fmla="*/ 170361 w 1925949"/>
                <a:gd name="connsiteY1" fmla="*/ 0 h 1703613"/>
                <a:gd name="connsiteX2" fmla="*/ 1755588 w 1925949"/>
                <a:gd name="connsiteY2" fmla="*/ 0 h 1703613"/>
                <a:gd name="connsiteX3" fmla="*/ 1925949 w 1925949"/>
                <a:gd name="connsiteY3" fmla="*/ 170361 h 1703613"/>
                <a:gd name="connsiteX4" fmla="*/ 1925949 w 1925949"/>
                <a:gd name="connsiteY4" fmla="*/ 1533252 h 1703613"/>
                <a:gd name="connsiteX5" fmla="*/ 1755588 w 1925949"/>
                <a:gd name="connsiteY5" fmla="*/ 1703613 h 1703613"/>
                <a:gd name="connsiteX6" fmla="*/ 170361 w 1925949"/>
                <a:gd name="connsiteY6" fmla="*/ 1703613 h 1703613"/>
                <a:gd name="connsiteX7" fmla="*/ 0 w 1925949"/>
                <a:gd name="connsiteY7" fmla="*/ 1533252 h 1703613"/>
                <a:gd name="connsiteX8" fmla="*/ 0 w 1925949"/>
                <a:gd name="connsiteY8" fmla="*/ 170361 h 1703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5949" h="1703613">
                  <a:moveTo>
                    <a:pt x="0" y="170361"/>
                  </a:moveTo>
                  <a:cubicBezTo>
                    <a:pt x="0" y="76273"/>
                    <a:pt x="76273" y="0"/>
                    <a:pt x="170361" y="0"/>
                  </a:cubicBezTo>
                  <a:lnTo>
                    <a:pt x="1755588" y="0"/>
                  </a:lnTo>
                  <a:cubicBezTo>
                    <a:pt x="1849676" y="0"/>
                    <a:pt x="1925949" y="76273"/>
                    <a:pt x="1925949" y="170361"/>
                  </a:cubicBezTo>
                  <a:lnTo>
                    <a:pt x="1925949" y="1533252"/>
                  </a:lnTo>
                  <a:cubicBezTo>
                    <a:pt x="1925949" y="1627340"/>
                    <a:pt x="1849676" y="1703613"/>
                    <a:pt x="1755588" y="1703613"/>
                  </a:cubicBezTo>
                  <a:lnTo>
                    <a:pt x="170361" y="1703613"/>
                  </a:lnTo>
                  <a:cubicBezTo>
                    <a:pt x="76273" y="1703613"/>
                    <a:pt x="0" y="1627340"/>
                    <a:pt x="0" y="1533252"/>
                  </a:cubicBezTo>
                  <a:lnTo>
                    <a:pt x="0" y="170361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477" tIns="118477" rIns="118477" bIns="118477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hu-HU" sz="2400" b="1" kern="1200" dirty="0" smtClean="0"/>
                <a:t>Várkonyi Zoltán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hu-HU" sz="2400" b="1" kern="1200" dirty="0" smtClean="0"/>
                <a:t>(1912-1979)</a:t>
              </a:r>
            </a:p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dirty="0" smtClean="0"/>
                <a:t>Színész, színigazgató, filmtörténeti klasszikusok rendezője (</a:t>
              </a:r>
              <a:r>
                <a:rPr lang="hu-HU" i="1" dirty="0" smtClean="0"/>
                <a:t>A kőszívű ember fiai, Egy magyar nábob, </a:t>
              </a:r>
              <a:r>
                <a:rPr lang="hu-HU" i="1" dirty="0" err="1" smtClean="0"/>
                <a:t>Kárpáthy</a:t>
              </a:r>
              <a:r>
                <a:rPr lang="hu-HU" i="1" dirty="0" smtClean="0"/>
                <a:t> Zoltán, Egri csillagok</a:t>
              </a:r>
              <a:r>
                <a:rPr lang="hu-HU" dirty="0" smtClean="0"/>
                <a:t>).</a:t>
              </a:r>
              <a:endParaRPr lang="hu-HU" sz="1800" kern="1200" dirty="0"/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0" y="791395"/>
            <a:ext cx="3179392" cy="3773562"/>
            <a:chOff x="0" y="719281"/>
            <a:chExt cx="3179392" cy="3773562"/>
          </a:xfrm>
        </p:grpSpPr>
        <p:sp>
          <p:nvSpPr>
            <p:cNvPr id="12" name="Lekerekített téglalap 11"/>
            <p:cNvSpPr/>
            <p:nvPr/>
          </p:nvSpPr>
          <p:spPr>
            <a:xfrm>
              <a:off x="597321" y="719281"/>
              <a:ext cx="2582071" cy="2047002"/>
            </a:xfrm>
            <a:prstGeom prst="roundRect">
              <a:avLst>
                <a:gd name="adj" fmla="val 10000"/>
              </a:avLst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9000" b="-19000"/>
              </a:stretch>
            </a:blip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Szabadkézi sokszög 12"/>
            <p:cNvSpPr/>
            <p:nvPr/>
          </p:nvSpPr>
          <p:spPr>
            <a:xfrm>
              <a:off x="0" y="2445841"/>
              <a:ext cx="2582071" cy="2047002"/>
            </a:xfrm>
            <a:custGeom>
              <a:avLst/>
              <a:gdLst>
                <a:gd name="connsiteX0" fmla="*/ 0 w 2582071"/>
                <a:gd name="connsiteY0" fmla="*/ 204700 h 2047002"/>
                <a:gd name="connsiteX1" fmla="*/ 204700 w 2582071"/>
                <a:gd name="connsiteY1" fmla="*/ 0 h 2047002"/>
                <a:gd name="connsiteX2" fmla="*/ 2377371 w 2582071"/>
                <a:gd name="connsiteY2" fmla="*/ 0 h 2047002"/>
                <a:gd name="connsiteX3" fmla="*/ 2582071 w 2582071"/>
                <a:gd name="connsiteY3" fmla="*/ 204700 h 2047002"/>
                <a:gd name="connsiteX4" fmla="*/ 2582071 w 2582071"/>
                <a:gd name="connsiteY4" fmla="*/ 1842302 h 2047002"/>
                <a:gd name="connsiteX5" fmla="*/ 2377371 w 2582071"/>
                <a:gd name="connsiteY5" fmla="*/ 2047002 h 2047002"/>
                <a:gd name="connsiteX6" fmla="*/ 204700 w 2582071"/>
                <a:gd name="connsiteY6" fmla="*/ 2047002 h 2047002"/>
                <a:gd name="connsiteX7" fmla="*/ 0 w 2582071"/>
                <a:gd name="connsiteY7" fmla="*/ 1842302 h 2047002"/>
                <a:gd name="connsiteX8" fmla="*/ 0 w 2582071"/>
                <a:gd name="connsiteY8" fmla="*/ 204700 h 204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2071" h="2047002">
                  <a:moveTo>
                    <a:pt x="0" y="204700"/>
                  </a:moveTo>
                  <a:cubicBezTo>
                    <a:pt x="0" y="91647"/>
                    <a:pt x="91647" y="0"/>
                    <a:pt x="204700" y="0"/>
                  </a:cubicBezTo>
                  <a:lnTo>
                    <a:pt x="2377371" y="0"/>
                  </a:lnTo>
                  <a:cubicBezTo>
                    <a:pt x="2490424" y="0"/>
                    <a:pt x="2582071" y="91647"/>
                    <a:pt x="2582071" y="204700"/>
                  </a:cubicBezTo>
                  <a:lnTo>
                    <a:pt x="2582071" y="1842302"/>
                  </a:lnTo>
                  <a:cubicBezTo>
                    <a:pt x="2582071" y="1955355"/>
                    <a:pt x="2490424" y="2047002"/>
                    <a:pt x="2377371" y="2047002"/>
                  </a:cubicBezTo>
                  <a:lnTo>
                    <a:pt x="204700" y="2047002"/>
                  </a:lnTo>
                  <a:cubicBezTo>
                    <a:pt x="91647" y="2047002"/>
                    <a:pt x="0" y="1955355"/>
                    <a:pt x="0" y="1842302"/>
                  </a:cubicBezTo>
                  <a:lnTo>
                    <a:pt x="0" y="204700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535" tIns="128535" rIns="128535" bIns="128535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400" b="1" kern="1200" dirty="0" err="1" smtClean="0"/>
                <a:t>Gobbi</a:t>
              </a:r>
              <a:r>
                <a:rPr lang="hu-HU" sz="2400" b="1" kern="1200" dirty="0" smtClean="0"/>
                <a:t> Hilda (1913-1988)</a:t>
              </a:r>
            </a:p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dirty="0" smtClean="0"/>
                <a:t>Minden idők </a:t>
              </a:r>
              <a:r>
                <a:rPr lang="hu-HU" dirty="0" err="1" smtClean="0"/>
                <a:t>Mirígye</a:t>
              </a:r>
              <a:r>
                <a:rPr lang="hu-HU" dirty="0" smtClean="0"/>
                <a:t> és </a:t>
              </a:r>
              <a:r>
                <a:rPr lang="hu-HU" dirty="0" err="1" smtClean="0"/>
                <a:t>Aase</a:t>
              </a:r>
              <a:r>
                <a:rPr lang="hu-HU" dirty="0" smtClean="0"/>
                <a:t> anyója, A csirkefej öregasszonya, mindenki Szabó nénije.</a:t>
              </a:r>
              <a:endParaRPr lang="hu-HU" sz="1800" kern="1200" dirty="0"/>
            </a:p>
          </p:txBody>
        </p:sp>
      </p:grpSp>
      <p:grpSp>
        <p:nvGrpSpPr>
          <p:cNvPr id="5" name="Csoportba foglalás 4"/>
          <p:cNvGrpSpPr/>
          <p:nvPr/>
        </p:nvGrpSpPr>
        <p:grpSpPr>
          <a:xfrm>
            <a:off x="958269" y="3084277"/>
            <a:ext cx="3981920" cy="3686054"/>
            <a:chOff x="1658985" y="3070237"/>
            <a:chExt cx="3981920" cy="3686054"/>
          </a:xfrm>
        </p:grpSpPr>
        <p:sp>
          <p:nvSpPr>
            <p:cNvPr id="6" name="Lekerekített téglalap 5"/>
            <p:cNvSpPr/>
            <p:nvPr/>
          </p:nvSpPr>
          <p:spPr>
            <a:xfrm>
              <a:off x="3478876" y="3070237"/>
              <a:ext cx="2162029" cy="2169221"/>
            </a:xfrm>
            <a:prstGeom prst="roundRect">
              <a:avLst>
                <a:gd name="adj" fmla="val 10000"/>
              </a:avLst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9000" b="-19000"/>
              </a:stretch>
            </a:blip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Szabadkézi sokszög 6"/>
            <p:cNvSpPr/>
            <p:nvPr/>
          </p:nvSpPr>
          <p:spPr>
            <a:xfrm>
              <a:off x="1658985" y="4757117"/>
              <a:ext cx="3362722" cy="1999174"/>
            </a:xfrm>
            <a:custGeom>
              <a:avLst/>
              <a:gdLst>
                <a:gd name="connsiteX0" fmla="*/ 0 w 2203122"/>
                <a:gd name="connsiteY0" fmla="*/ 199917 h 1999174"/>
                <a:gd name="connsiteX1" fmla="*/ 199917 w 2203122"/>
                <a:gd name="connsiteY1" fmla="*/ 0 h 1999174"/>
                <a:gd name="connsiteX2" fmla="*/ 2003205 w 2203122"/>
                <a:gd name="connsiteY2" fmla="*/ 0 h 1999174"/>
                <a:gd name="connsiteX3" fmla="*/ 2203122 w 2203122"/>
                <a:gd name="connsiteY3" fmla="*/ 199917 h 1999174"/>
                <a:gd name="connsiteX4" fmla="*/ 2203122 w 2203122"/>
                <a:gd name="connsiteY4" fmla="*/ 1799257 h 1999174"/>
                <a:gd name="connsiteX5" fmla="*/ 2003205 w 2203122"/>
                <a:gd name="connsiteY5" fmla="*/ 1999174 h 1999174"/>
                <a:gd name="connsiteX6" fmla="*/ 199917 w 2203122"/>
                <a:gd name="connsiteY6" fmla="*/ 1999174 h 1999174"/>
                <a:gd name="connsiteX7" fmla="*/ 0 w 2203122"/>
                <a:gd name="connsiteY7" fmla="*/ 1799257 h 1999174"/>
                <a:gd name="connsiteX8" fmla="*/ 0 w 2203122"/>
                <a:gd name="connsiteY8" fmla="*/ 199917 h 199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3122" h="1999174">
                  <a:moveTo>
                    <a:pt x="0" y="199917"/>
                  </a:moveTo>
                  <a:cubicBezTo>
                    <a:pt x="0" y="89506"/>
                    <a:pt x="89506" y="0"/>
                    <a:pt x="199917" y="0"/>
                  </a:cubicBezTo>
                  <a:lnTo>
                    <a:pt x="2003205" y="0"/>
                  </a:lnTo>
                  <a:cubicBezTo>
                    <a:pt x="2113616" y="0"/>
                    <a:pt x="2203122" y="89506"/>
                    <a:pt x="2203122" y="199917"/>
                  </a:cubicBezTo>
                  <a:lnTo>
                    <a:pt x="2203122" y="1799257"/>
                  </a:lnTo>
                  <a:cubicBezTo>
                    <a:pt x="2203122" y="1909668"/>
                    <a:pt x="2113616" y="1999174"/>
                    <a:pt x="2003205" y="1999174"/>
                  </a:cubicBezTo>
                  <a:lnTo>
                    <a:pt x="199917" y="1999174"/>
                  </a:lnTo>
                  <a:cubicBezTo>
                    <a:pt x="89506" y="1999174"/>
                    <a:pt x="0" y="1909668"/>
                    <a:pt x="0" y="1799257"/>
                  </a:cubicBezTo>
                  <a:lnTo>
                    <a:pt x="0" y="199917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134" tIns="127134" rIns="127134" bIns="127134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400" b="1" kern="1200" dirty="0" smtClean="0"/>
                <a:t>Tímár József (1902-1960)</a:t>
              </a:r>
            </a:p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dirty="0" smtClean="0"/>
                <a:t>Németh László-drámák hőseinek megformálója (VII. Gergely, Széchenyi); a magyar színjátszás Willy </a:t>
              </a:r>
              <a:r>
                <a:rPr lang="hu-HU" dirty="0" err="1" smtClean="0"/>
                <a:t>Lomanje</a:t>
              </a:r>
              <a:r>
                <a:rPr lang="hu-HU" dirty="0" smtClean="0"/>
                <a:t> (Miller: Az ügynök halála).</a:t>
              </a:r>
              <a:endParaRPr lang="hu-HU" sz="1800" kern="1200" dirty="0"/>
            </a:p>
          </p:txBody>
        </p:sp>
      </p:grpSp>
      <p:sp>
        <p:nvSpPr>
          <p:cNvPr id="9" name="Szövegdoboz 8"/>
          <p:cNvSpPr txBox="1"/>
          <p:nvPr/>
        </p:nvSpPr>
        <p:spPr>
          <a:xfrm>
            <a:off x="2237874" y="28996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958269" y="20765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/>
          </a:p>
        </p:txBody>
      </p:sp>
      <p:grpSp>
        <p:nvGrpSpPr>
          <p:cNvPr id="28" name="Csoportba foglalás 27"/>
          <p:cNvGrpSpPr/>
          <p:nvPr/>
        </p:nvGrpSpPr>
        <p:grpSpPr>
          <a:xfrm>
            <a:off x="4964462" y="3870039"/>
            <a:ext cx="4506269" cy="2900292"/>
            <a:chOff x="5215652" y="3877983"/>
            <a:chExt cx="4506269" cy="2900292"/>
          </a:xfrm>
        </p:grpSpPr>
        <p:sp>
          <p:nvSpPr>
            <p:cNvPr id="29" name="Lekerekített téglalap 28"/>
            <p:cNvSpPr/>
            <p:nvPr/>
          </p:nvSpPr>
          <p:spPr>
            <a:xfrm>
              <a:off x="7542486" y="4647767"/>
              <a:ext cx="2179435" cy="2130508"/>
            </a:xfrm>
            <a:prstGeom prst="roundRect">
              <a:avLst>
                <a:gd name="adj" fmla="val 10000"/>
              </a:avLst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20000" b="-20000"/>
              </a:stretch>
            </a:blip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Szabadkézi sokszög 29"/>
            <p:cNvSpPr/>
            <p:nvPr/>
          </p:nvSpPr>
          <p:spPr>
            <a:xfrm>
              <a:off x="5215652" y="3877983"/>
              <a:ext cx="2571306" cy="2590919"/>
            </a:xfrm>
            <a:custGeom>
              <a:avLst/>
              <a:gdLst>
                <a:gd name="connsiteX0" fmla="*/ 0 w 1946213"/>
                <a:gd name="connsiteY0" fmla="*/ 194621 h 1946213"/>
                <a:gd name="connsiteX1" fmla="*/ 194621 w 1946213"/>
                <a:gd name="connsiteY1" fmla="*/ 0 h 1946213"/>
                <a:gd name="connsiteX2" fmla="*/ 1751592 w 1946213"/>
                <a:gd name="connsiteY2" fmla="*/ 0 h 1946213"/>
                <a:gd name="connsiteX3" fmla="*/ 1946213 w 1946213"/>
                <a:gd name="connsiteY3" fmla="*/ 194621 h 1946213"/>
                <a:gd name="connsiteX4" fmla="*/ 1946213 w 1946213"/>
                <a:gd name="connsiteY4" fmla="*/ 1751592 h 1946213"/>
                <a:gd name="connsiteX5" fmla="*/ 1751592 w 1946213"/>
                <a:gd name="connsiteY5" fmla="*/ 1946213 h 1946213"/>
                <a:gd name="connsiteX6" fmla="*/ 194621 w 1946213"/>
                <a:gd name="connsiteY6" fmla="*/ 1946213 h 1946213"/>
                <a:gd name="connsiteX7" fmla="*/ 0 w 1946213"/>
                <a:gd name="connsiteY7" fmla="*/ 1751592 h 1946213"/>
                <a:gd name="connsiteX8" fmla="*/ 0 w 1946213"/>
                <a:gd name="connsiteY8" fmla="*/ 194621 h 194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6213" h="1946213">
                  <a:moveTo>
                    <a:pt x="0" y="194621"/>
                  </a:moveTo>
                  <a:cubicBezTo>
                    <a:pt x="0" y="87135"/>
                    <a:pt x="87135" y="0"/>
                    <a:pt x="194621" y="0"/>
                  </a:cubicBezTo>
                  <a:lnTo>
                    <a:pt x="1751592" y="0"/>
                  </a:lnTo>
                  <a:cubicBezTo>
                    <a:pt x="1859078" y="0"/>
                    <a:pt x="1946213" y="87135"/>
                    <a:pt x="1946213" y="194621"/>
                  </a:cubicBezTo>
                  <a:lnTo>
                    <a:pt x="1946213" y="1751592"/>
                  </a:lnTo>
                  <a:cubicBezTo>
                    <a:pt x="1946213" y="1859078"/>
                    <a:pt x="1859078" y="1946213"/>
                    <a:pt x="1751592" y="1946213"/>
                  </a:cubicBezTo>
                  <a:lnTo>
                    <a:pt x="194621" y="1946213"/>
                  </a:lnTo>
                  <a:cubicBezTo>
                    <a:pt x="87135" y="1946213"/>
                    <a:pt x="0" y="1859078"/>
                    <a:pt x="0" y="1751592"/>
                  </a:cubicBezTo>
                  <a:lnTo>
                    <a:pt x="0" y="194621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5583" tIns="125583" rIns="125583" bIns="12558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400" b="1" kern="1200" dirty="0" smtClean="0"/>
                <a:t>Major Tamás (1910-1986)</a:t>
              </a:r>
            </a:p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dirty="0" smtClean="0"/>
                <a:t>Vitatható személyiség, vitathatatlan tehetség;  Albert </a:t>
              </a:r>
              <a:r>
                <a:rPr lang="hu-HU" i="1" dirty="0" smtClean="0"/>
                <a:t>A tizedes meg a </a:t>
              </a:r>
              <a:r>
                <a:rPr lang="hu-HU" i="1" dirty="0" err="1" smtClean="0"/>
                <a:t>többiek</a:t>
              </a:r>
              <a:r>
                <a:rPr lang="hu-HU" dirty="0" err="1" smtClean="0"/>
                <a:t>-ben</a:t>
              </a:r>
              <a:r>
                <a:rPr lang="hu-HU" dirty="0" smtClean="0"/>
                <a:t>, Szulejmán az </a:t>
              </a:r>
              <a:r>
                <a:rPr lang="hu-HU" i="1" dirty="0" smtClean="0"/>
                <a:t>Egri </a:t>
              </a:r>
              <a:r>
                <a:rPr lang="hu-HU" i="1" dirty="0" err="1" smtClean="0"/>
                <a:t>csillagok</a:t>
              </a:r>
              <a:r>
                <a:rPr lang="hu-HU" dirty="0" err="1" smtClean="0"/>
                <a:t>-ban</a:t>
              </a:r>
              <a:r>
                <a:rPr lang="hu-HU" dirty="0" smtClean="0"/>
                <a:t>. A színpadon felejthetetlen </a:t>
              </a:r>
              <a:r>
                <a:rPr lang="hu-HU" dirty="0" err="1" smtClean="0"/>
                <a:t>Harpagon</a:t>
              </a:r>
              <a:r>
                <a:rPr lang="hu-HU" dirty="0" smtClean="0"/>
                <a:t> és Imposztor. </a:t>
              </a:r>
              <a:endParaRPr lang="hu-HU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0041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Book Antiqua" panose="02040602050305030304" pitchFamily="18" charset="0"/>
              </a:rPr>
              <a:t>„Halandó kézzel halhatatlanul…”</a:t>
            </a:r>
            <a:endParaRPr lang="hu-HU" b="1" dirty="0">
              <a:latin typeface="Book Antiqua" panose="0204060205030503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90074" y="1431758"/>
            <a:ext cx="10515600" cy="531795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hu-HU" b="1" dirty="0" smtClean="0">
                <a:solidFill>
                  <a:srgbClr val="600000"/>
                </a:solidFill>
                <a:latin typeface="Book Antiqua" panose="02040602050305030304" pitchFamily="18" charset="0"/>
              </a:rPr>
              <a:t>Németh Antal a </a:t>
            </a:r>
            <a:r>
              <a:rPr lang="hu-HU" b="1" dirty="0">
                <a:solidFill>
                  <a:srgbClr val="600000"/>
                </a:solidFill>
                <a:latin typeface="Book Antiqua" panose="02040602050305030304" pitchFamily="18" charset="0"/>
              </a:rPr>
              <a:t>korabeli színházi ízléssel perlekedő, a korszerű európai irányzatokat meghonosító alkotó.</a:t>
            </a:r>
          </a:p>
          <a:p>
            <a:pPr marL="0" indent="0" algn="just">
              <a:buNone/>
            </a:pPr>
            <a:r>
              <a:rPr lang="hu-HU" b="1" dirty="0" smtClean="0">
                <a:solidFill>
                  <a:srgbClr val="600000"/>
                </a:solidFill>
                <a:latin typeface="Book Antiqua" panose="02040602050305030304" pitchFamily="18" charset="0"/>
              </a:rPr>
              <a:t>Mindössze </a:t>
            </a:r>
            <a:r>
              <a:rPr lang="hu-HU" b="1" dirty="0">
                <a:solidFill>
                  <a:srgbClr val="600000"/>
                </a:solidFill>
                <a:latin typeface="Book Antiqua" panose="02040602050305030304" pitchFamily="18" charset="0"/>
              </a:rPr>
              <a:t>32 éves, amikor 1935. június 28-án kinevezik a Nemzeti Színház igazgatójának.</a:t>
            </a:r>
          </a:p>
          <a:p>
            <a:pPr marL="0" indent="0" algn="just">
              <a:buNone/>
            </a:pPr>
            <a:r>
              <a:rPr lang="hu-HU" b="1" dirty="0" err="1">
                <a:solidFill>
                  <a:srgbClr val="600000"/>
                </a:solidFill>
                <a:latin typeface="Book Antiqua" panose="02040602050305030304" pitchFamily="18" charset="0"/>
              </a:rPr>
              <a:t>Rendbetetette</a:t>
            </a:r>
            <a:r>
              <a:rPr lang="hu-HU" b="1" dirty="0">
                <a:solidFill>
                  <a:srgbClr val="600000"/>
                </a:solidFill>
                <a:latin typeface="Book Antiqua" panose="02040602050305030304" pitchFamily="18" charset="0"/>
              </a:rPr>
              <a:t> az épületet, új műsortervet állított össze, átszervezte a színház </a:t>
            </a:r>
            <a:r>
              <a:rPr lang="hu-HU" b="1" dirty="0" smtClean="0">
                <a:solidFill>
                  <a:srgbClr val="600000"/>
                </a:solidFill>
                <a:latin typeface="Book Antiqua" panose="02040602050305030304" pitchFamily="18" charset="0"/>
              </a:rPr>
              <a:t>együttesét.</a:t>
            </a:r>
            <a:endParaRPr lang="hu-HU" b="1" dirty="0">
              <a:solidFill>
                <a:srgbClr val="600000"/>
              </a:solidFill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r>
              <a:rPr lang="hu-HU" b="1" dirty="0">
                <a:solidFill>
                  <a:srgbClr val="600000"/>
                </a:solidFill>
                <a:latin typeface="Book Antiqua" panose="02040602050305030304" pitchFamily="18" charset="0"/>
              </a:rPr>
              <a:t>A számok tükrében: 22 évad alatt 186 rendezés – </a:t>
            </a:r>
            <a:r>
              <a:rPr lang="hu-HU" b="1" dirty="0" smtClean="0">
                <a:solidFill>
                  <a:srgbClr val="600000"/>
                </a:solidFill>
                <a:latin typeface="Book Antiqua" panose="02040602050305030304" pitchFamily="18" charset="0"/>
              </a:rPr>
              <a:t>s 1945 </a:t>
            </a:r>
            <a:r>
              <a:rPr lang="hu-HU" b="1" dirty="0">
                <a:solidFill>
                  <a:srgbClr val="600000"/>
                </a:solidFill>
                <a:latin typeface="Book Antiqua" panose="02040602050305030304" pitchFamily="18" charset="0"/>
              </a:rPr>
              <a:t>és 1955 között nem volt állandó színházi szerződése.</a:t>
            </a:r>
          </a:p>
          <a:p>
            <a:pPr marL="0" indent="0" algn="just">
              <a:buNone/>
            </a:pPr>
            <a:r>
              <a:rPr lang="hu-HU" b="1" dirty="0" smtClean="0">
                <a:solidFill>
                  <a:srgbClr val="600000"/>
                </a:solidFill>
                <a:latin typeface="Book Antiqua" panose="02040602050305030304" pitchFamily="18" charset="0"/>
              </a:rPr>
              <a:t>Németh Antal rendezőként </a:t>
            </a:r>
            <a:r>
              <a:rPr lang="hu-HU" b="1" dirty="0">
                <a:solidFill>
                  <a:srgbClr val="600000"/>
                </a:solidFill>
                <a:latin typeface="Book Antiqua" panose="02040602050305030304" pitchFamily="18" charset="0"/>
              </a:rPr>
              <a:t>nem csupán </a:t>
            </a:r>
            <a:r>
              <a:rPr lang="hu-HU" b="1" dirty="0" smtClean="0">
                <a:solidFill>
                  <a:srgbClr val="600000"/>
                </a:solidFill>
                <a:latin typeface="Book Antiqua" panose="02040602050305030304" pitchFamily="18" charset="0"/>
              </a:rPr>
              <a:t>értelmezett </a:t>
            </a:r>
            <a:r>
              <a:rPr lang="hu-HU" b="1" dirty="0">
                <a:solidFill>
                  <a:srgbClr val="600000"/>
                </a:solidFill>
                <a:latin typeface="Book Antiqua" panose="02040602050305030304" pitchFamily="18" charset="0"/>
              </a:rPr>
              <a:t>és </a:t>
            </a:r>
            <a:r>
              <a:rPr lang="hu-HU" b="1" dirty="0" smtClean="0">
                <a:solidFill>
                  <a:srgbClr val="600000"/>
                </a:solidFill>
                <a:latin typeface="Book Antiqua" panose="02040602050305030304" pitchFamily="18" charset="0"/>
              </a:rPr>
              <a:t>elemzett, </a:t>
            </a:r>
            <a:r>
              <a:rPr lang="hu-HU" b="1" dirty="0">
                <a:solidFill>
                  <a:srgbClr val="600000"/>
                </a:solidFill>
                <a:latin typeface="Book Antiqua" panose="02040602050305030304" pitchFamily="18" charset="0"/>
              </a:rPr>
              <a:t>hanem önálló, öntörvényű alkotásnak </a:t>
            </a:r>
            <a:r>
              <a:rPr lang="hu-HU" b="1" dirty="0" smtClean="0">
                <a:solidFill>
                  <a:srgbClr val="600000"/>
                </a:solidFill>
                <a:latin typeface="Book Antiqua" panose="02040602050305030304" pitchFamily="18" charset="0"/>
              </a:rPr>
              <a:t>tekintette </a:t>
            </a:r>
            <a:r>
              <a:rPr lang="hu-HU" b="1" dirty="0">
                <a:solidFill>
                  <a:srgbClr val="600000"/>
                </a:solidFill>
                <a:latin typeface="Book Antiqua" panose="02040602050305030304" pitchFamily="18" charset="0"/>
              </a:rPr>
              <a:t>a színházi előadást. </a:t>
            </a:r>
            <a:endParaRPr lang="hu-HU" b="1" dirty="0" smtClean="0">
              <a:solidFill>
                <a:srgbClr val="600000"/>
              </a:solidFill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r>
              <a:rPr lang="hu-HU" b="1" dirty="0" smtClean="0">
                <a:solidFill>
                  <a:srgbClr val="600000"/>
                </a:solidFill>
                <a:latin typeface="Book Antiqua" panose="02040602050305030304" pitchFamily="18" charset="0"/>
              </a:rPr>
              <a:t>A </a:t>
            </a:r>
            <a:r>
              <a:rPr lang="hu-HU" b="1" dirty="0">
                <a:solidFill>
                  <a:srgbClr val="600000"/>
                </a:solidFill>
                <a:latin typeface="Book Antiqua" panose="02040602050305030304" pitchFamily="18" charset="0"/>
              </a:rPr>
              <a:t>XX. század első felének jelentős magyar színházi rendezői között alig akad olyan, akinek teljes pályaívet sikerült bejárnia. Németh Antal sorsa annyiban tragikusabb a többiekénél, hogy két totalitárius politikai rendszerben próbált kívülálló maradni. Mindkét rendszer kegyetlenül megbüntette „másságáért</a:t>
            </a:r>
            <a:r>
              <a:rPr lang="hu-HU" b="1" dirty="0" smtClean="0">
                <a:solidFill>
                  <a:srgbClr val="600000"/>
                </a:solidFill>
                <a:latin typeface="Book Antiqua" panose="02040602050305030304" pitchFamily="18" charset="0"/>
              </a:rPr>
              <a:t>”.</a:t>
            </a:r>
          </a:p>
          <a:p>
            <a:pPr marL="0" indent="0" algn="just">
              <a:buNone/>
            </a:pPr>
            <a:r>
              <a:rPr lang="hu-HU" b="1" dirty="0" smtClean="0">
                <a:solidFill>
                  <a:srgbClr val="600000"/>
                </a:solidFill>
                <a:latin typeface="Book Antiqua" panose="02040602050305030304" pitchFamily="18" charset="0"/>
              </a:rPr>
              <a:t>Alkotói pályája példa arra, hogyan lehet a történelem viharaiban is megmaradni embernek és művésznek.</a:t>
            </a:r>
            <a:endParaRPr lang="hu-HU" b="1" dirty="0">
              <a:solidFill>
                <a:srgbClr val="60000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22375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Book Antiqua" panose="02040602050305030304" pitchFamily="18" charset="0"/>
              </a:rPr>
              <a:t>Források</a:t>
            </a:r>
            <a:endParaRPr lang="hu-HU" b="1" dirty="0">
              <a:latin typeface="Book Antiqua" panose="0204060205030503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b="1" u="sng" dirty="0">
                <a:solidFill>
                  <a:srgbClr val="600000"/>
                </a:solidFill>
                <a:latin typeface="Book Antiqua" panose="02040602050305030304" pitchFamily="18" charset="0"/>
                <a:hlinkClick r:id="rId2"/>
              </a:rPr>
              <a:t>http://diafilm.osaarchivum.org/public/?fs=1632</a:t>
            </a:r>
            <a:r>
              <a:rPr lang="hu-HU" b="1" dirty="0">
                <a:solidFill>
                  <a:srgbClr val="600000"/>
                </a:solidFill>
                <a:latin typeface="Book Antiqua" panose="02040602050305030304" pitchFamily="18" charset="0"/>
              </a:rPr>
              <a:t> (Virtuális Diamúzeum)</a:t>
            </a:r>
          </a:p>
          <a:p>
            <a:r>
              <a:rPr lang="hu-HU" b="1" dirty="0" smtClean="0">
                <a:solidFill>
                  <a:srgbClr val="600000"/>
                </a:solidFill>
                <a:latin typeface="Book Antiqua" panose="02040602050305030304" pitchFamily="18" charset="0"/>
                <a:hlinkClick r:id="rId3"/>
              </a:rPr>
              <a:t>http://szinhaz.hu/forum/1007-mennyei-paholy/13116-regi-szinhazi-fotok?limit=250&amp;order=rpdate</a:t>
            </a:r>
            <a:r>
              <a:rPr lang="hu-HU" b="1" dirty="0" smtClean="0">
                <a:solidFill>
                  <a:srgbClr val="600000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hu-HU" b="1" u="sng" dirty="0">
                <a:solidFill>
                  <a:srgbClr val="600000"/>
                </a:solidFill>
                <a:latin typeface="Book Antiqua" panose="02040602050305030304" pitchFamily="18" charset="0"/>
                <a:hlinkClick r:id="rId4"/>
              </a:rPr>
              <a:t>http://tbeck.beckground.hu/szinhaz/htm/07.htm</a:t>
            </a:r>
            <a:r>
              <a:rPr lang="hu-HU" b="1" dirty="0">
                <a:solidFill>
                  <a:srgbClr val="600000"/>
                </a:solidFill>
                <a:latin typeface="Book Antiqua" panose="02040602050305030304" pitchFamily="18" charset="0"/>
              </a:rPr>
              <a:t> (Magyar színháztörténet 1920-1949)</a:t>
            </a:r>
          </a:p>
          <a:p>
            <a:r>
              <a:rPr lang="hu-HU" b="1" u="sng" dirty="0">
                <a:solidFill>
                  <a:srgbClr val="600000"/>
                </a:solidFill>
                <a:latin typeface="Book Antiqua" panose="02040602050305030304" pitchFamily="18" charset="0"/>
                <a:hlinkClick r:id="rId5"/>
              </a:rPr>
              <a:t>http://cultura.hu/kultura/jaschik-almos-egyeni-stilusa/</a:t>
            </a:r>
            <a:r>
              <a:rPr lang="hu-HU" b="1" dirty="0">
                <a:solidFill>
                  <a:srgbClr val="600000"/>
                </a:solidFill>
                <a:latin typeface="Book Antiqua" panose="02040602050305030304" pitchFamily="18" charset="0"/>
              </a:rPr>
              <a:t> </a:t>
            </a:r>
            <a:endParaRPr lang="hu-HU" b="1" dirty="0" smtClean="0">
              <a:solidFill>
                <a:srgbClr val="600000"/>
              </a:solidFill>
              <a:latin typeface="Book Antiqua" panose="02040602050305030304" pitchFamily="18" charset="0"/>
            </a:endParaRPr>
          </a:p>
          <a:p>
            <a:r>
              <a:rPr lang="hu-HU" b="1" u="sng" dirty="0" smtClean="0">
                <a:solidFill>
                  <a:srgbClr val="600000"/>
                </a:solidFill>
                <a:latin typeface="Book Antiqua" panose="02040602050305030304" pitchFamily="18" charset="0"/>
                <a:hlinkClick r:id="rId6"/>
              </a:rPr>
              <a:t>http</a:t>
            </a:r>
            <a:r>
              <a:rPr lang="hu-HU" b="1" u="sng" dirty="0">
                <a:solidFill>
                  <a:srgbClr val="600000"/>
                </a:solidFill>
                <a:latin typeface="Book Antiqua" panose="02040602050305030304" pitchFamily="18" charset="0"/>
                <a:hlinkClick r:id="rId6"/>
              </a:rPr>
              <a:t>://www.bajorgizi.hu/data/f_gobbi_csongorestunde.html</a:t>
            </a:r>
            <a:endParaRPr lang="hu-HU" b="1" dirty="0">
              <a:solidFill>
                <a:srgbClr val="600000"/>
              </a:solidFill>
              <a:latin typeface="Book Antiqua" panose="02040602050305030304" pitchFamily="18" charset="0"/>
            </a:endParaRPr>
          </a:p>
          <a:p>
            <a:r>
              <a:rPr lang="hu-HU" b="1" u="sng" dirty="0">
                <a:solidFill>
                  <a:srgbClr val="600000"/>
                </a:solidFill>
                <a:latin typeface="Book Antiqua" panose="02040602050305030304" pitchFamily="18" charset="0"/>
                <a:hlinkClick r:id="rId7"/>
              </a:rPr>
              <a:t>http://www.szinhaziadattar.hu/web/oszmi.01.07.php?bm=1&amp;as=23724&amp;mt=1</a:t>
            </a:r>
            <a:endParaRPr lang="hu-HU" b="1" dirty="0">
              <a:solidFill>
                <a:srgbClr val="60000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4066674" y="6148137"/>
            <a:ext cx="4512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err="1" smtClean="0">
                <a:solidFill>
                  <a:srgbClr val="600000"/>
                </a:solidFill>
                <a:latin typeface="Book Antiqua" panose="02040602050305030304" pitchFamily="18" charset="0"/>
              </a:rPr>
              <a:t>Nemzetiszínháztörténeti</a:t>
            </a:r>
            <a:r>
              <a:rPr lang="hu-HU" b="1" dirty="0" smtClean="0">
                <a:solidFill>
                  <a:srgbClr val="600000"/>
                </a:solidFill>
                <a:latin typeface="Book Antiqua" panose="02040602050305030304" pitchFamily="18" charset="0"/>
              </a:rPr>
              <a:t> Vetélkedő, 2016</a:t>
            </a:r>
          </a:p>
          <a:p>
            <a:pPr algn="ctr"/>
            <a:r>
              <a:rPr lang="hu-HU" b="1" dirty="0" smtClean="0">
                <a:solidFill>
                  <a:srgbClr val="600000"/>
                </a:solidFill>
                <a:latin typeface="Book Antiqua" panose="02040602050305030304" pitchFamily="18" charset="0"/>
              </a:rPr>
              <a:t>ANDONIMA</a:t>
            </a:r>
            <a:endParaRPr lang="hu-HU" b="1" dirty="0">
              <a:solidFill>
                <a:srgbClr val="6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74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787</Words>
  <Application>Microsoft Office PowerPoint</Application>
  <PresentationFormat>Egyéni</PresentationFormat>
  <Paragraphs>65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Office-téma</vt:lpstr>
      <vt:lpstr>Németh Antal,  a Nemzeti legendás rendezője</vt:lpstr>
      <vt:lpstr>A Csongor és Tünde helye a rendezői életműben</vt:lpstr>
      <vt:lpstr>Korabeli vélemények</vt:lpstr>
      <vt:lpstr>PowerPoint bemutató</vt:lpstr>
      <vt:lpstr>A színészi játék</vt:lpstr>
      <vt:lpstr>Emlékezzünk a Nemzeti színészlegendáira!</vt:lpstr>
      <vt:lpstr>„Halandó kézzel halhatatlanul…”</vt:lpstr>
      <vt:lpstr>Források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Tanulo</dc:creator>
  <cp:lastModifiedBy>Longeye</cp:lastModifiedBy>
  <cp:revision>54</cp:revision>
  <dcterms:created xsi:type="dcterms:W3CDTF">2016-03-16T12:05:34Z</dcterms:created>
  <dcterms:modified xsi:type="dcterms:W3CDTF">2016-03-19T21:05:42Z</dcterms:modified>
</cp:coreProperties>
</file>